
<file path=[Content_Types].xml><?xml version="1.0" encoding="utf-8"?>
<Types xmlns="http://schemas.openxmlformats.org/package/2006/content-types">
  <Default Extension="fntdata" ContentType="application/x-fontdata"/>
  <Default Extension="xml" ContentType="application/xml"/>
  <Default Extension="rels" ContentType="application/vnd.openxmlformats-package.relationships+xml"/>
  <Default Extension="jpeg" ContentType="image/jpeg"/>
  <Default Extension="jpg" ContentType="image/jpg"/>
  <Default Extension="svg" ContentType="image/svg+xml"/>
  <Default Extension="png" ContentType="image/png"/>
  <Default Extension="gif" ContentType="image/gif"/>
  <Default Extension="m4v" ContentType="video/mp4"/>
  <Default Extension="mp4" ContentType="video/mp4"/>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notesMasters/notesMaster1.xml" ContentType="application/vnd.openxmlformats-officedocument.presentationml.notesMaster+xml"/>
  <Override PartName="/ppt/slideMasters/slideMaster1.xml" ContentType="application/vnd.openxmlformats-officedocument.presentationml.slideMaster+xml"/>
  <Override PartName="/ppt/slides/slide1.xml" ContentType="application/vnd.openxmlformats-officedocument.presentationml.slide+xml"/>
  <Override PartName="/ppt/slideMasters/slideMaster2.xml" ContentType="application/vnd.openxmlformats-officedocument.presentationml.slideMaster+xml"/>
  <Override PartName="/ppt/slides/slide2.xml" ContentType="application/vnd.openxmlformats-officedocument.presentationml.slide+xml"/>
  <Override PartName="/ppt/slideMasters/slideMaster3.xml" ContentType="application/vnd.openxmlformats-officedocument.presentationml.slideMaster+xml"/>
  <Override PartName="/ppt/slides/slide3.xml" ContentType="application/vnd.openxmlformats-officedocument.presentationml.slide+xml"/>
  <Override PartName="/ppt/slideMasters/slideMaster4.xml" ContentType="application/vnd.openxmlformats-officedocument.presentationml.slideMaster+xml"/>
  <Override PartName="/ppt/slides/slide4.xml" ContentType="application/vnd.openxmlformats-officedocument.presentationml.slide+xml"/>
  <Override PartName="/ppt/slideMasters/slideMaster5.xml" ContentType="application/vnd.openxmlformats-officedocument.presentationml.slideMaster+xml"/>
  <Override PartName="/ppt/slides/slide5.xml" ContentType="application/vnd.openxmlformats-officedocument.presentationml.slide+xml"/>
  <Override PartName="/ppt/slideMasters/slideMaster6.xml" ContentType="application/vnd.openxmlformats-officedocument.presentationml.slideMaster+xml"/>
  <Override PartName="/ppt/slides/slide6.xml" ContentType="application/vnd.openxmlformats-officedocument.presentationml.slide+xml"/>
  <Override PartName="/ppt/slideMasters/slideMaster7.xml" ContentType="application/vnd.openxmlformats-officedocument.presentationml.slideMaster+xml"/>
  <Override PartName="/ppt/slides/slide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
		<Relationship Id="rId1" Type="http://schemas.openxmlformats.org/officeDocument/2006/relationships/extended-properties" Target="docProps/app.xml"/>
		<Relationship Id="rId2" Type="http://schemas.openxmlformats.org/package/2006/relationships/metadata/core-properties" Target="docProps/core.xml"/>
		<Relationship Id="rId3"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sldIdLst>
    <p:sldId id="256" r:id="rId2"/>
    <p:sldId id="257" r:id="rId3"/>
    <p:sldId id="258" r:id="rId4"/>
    <p:sldId id="259" r:id="rId5"/>
    <p:sldId id="260" r:id="rId6"/>
    <p:sldId id="261" r:id="rId7"/>
    <p:sldId id="262" r:id="rId8"/>
  </p:sldIdLst>
  <p:notesMasterIdLst>
    <p:notesMasterId r:id="rId9"/>
  </p:notesMasterIdLst>
  <p:sldSz cx="14630400" cy="10972800"/>
  <p:notesSz cx="10972800" cy="14630400"/>
  <p:embeddedFontLst>
    <p:embeddedFont>
      <p:font typeface="Inter"/>
      <p:regular r:id="rId14"/>
    </p:embeddedFont>
    <p:embeddedFont>
      <p:font typeface="Inter"/>
      <p:regular r:id="rId15"/>
    </p:embeddedFont>
    <p:embeddedFont>
      <p:font typeface="Inter"/>
      <p:regular r:id="rId16"/>
    </p:embeddedFont>
    <p:embeddedFont>
      <p:font typeface="Inter"/>
      <p:regular r:id="rId17"/>
    </p:embeddedFont>
    <p:embeddedFont>
      <p:font typeface="Inter"/>
      <p:regular r:id="rId18"/>
    </p:embeddedFont>
    <p:embeddedFont>
      <p:font typeface="Inter"/>
      <p:regular r:id="rId19"/>
    </p:embeddedFont>
    <p:embeddedFont>
      <p:font typeface="Inter"/>
      <p:regular r:id="rId20"/>
    </p:embeddedFont>
    <p:embeddedFont>
      <p:font typeface="Inter"/>
      <p:regular r:id="rId21"/>
    </p:embeddedFont>
  </p:embeddedFontLst>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notesMaster" Target="notesMasters/notesMaster1.xml"/><Relationship Id="rId10" Type="http://schemas.openxmlformats.org/officeDocument/2006/relationships/presProps" Target="presProps.xml"/><Relationship Id="rId11" Type="http://schemas.openxmlformats.org/officeDocument/2006/relationships/viewProps" Target="viewProps.xml"/><Relationship Id="rId12" Type="http://schemas.openxmlformats.org/officeDocument/2006/relationships/theme" Target="theme/theme1.xml"/><Relationship Id="rId13" Type="http://schemas.openxmlformats.org/officeDocument/2006/relationships/tableStyles" Target="tableStyles.xml"/><Relationship Id="rId14" Type="http://schemas.openxmlformats.org/officeDocument/2006/relationships/font" Target="fonts/font1.fntdata"/><Relationship Id="rId15" Type="http://schemas.openxmlformats.org/officeDocument/2006/relationships/font" Target="fonts/font2.fntdata"/><Relationship Id="rId16" Type="http://schemas.openxmlformats.org/officeDocument/2006/relationships/font" Target="fonts/font3.fntdata"/><Relationship Id="rId17" Type="http://schemas.openxmlformats.org/officeDocument/2006/relationships/font" Target="fonts/font4.fntdata"/><Relationship Id="rId18" Type="http://schemas.openxmlformats.org/officeDocument/2006/relationships/font" Target="fonts/font5.fntdata"/><Relationship Id="rId19" Type="http://schemas.openxmlformats.org/officeDocument/2006/relationships/font" Target="fonts/font6.fntdata"/><Relationship Id="rId20" Type="http://schemas.openxmlformats.org/officeDocument/2006/relationships/font" Target="fonts/font7.fntdata"/><Relationship Id="rId21" Type="http://schemas.openxmlformats.org/officeDocument/2006/relationships/font" Target="fonts/font8.fntdata"/></Relationships>
</file>

<file path=ppt/media/>
</file>

<file path=ppt/media/image-1-1.png>
</file>

<file path=ppt/media/image-2-1.png>
</file>

<file path=ppt/media/image-4-1.png>
</file>

<file path=ppt/media/image-4-2.svg>
</file>

<file path=ppt/media/image-4-3.png>
</file>

<file path=ppt/media/image-4-4.png>
</file>

<file path=ppt/media/image-4-5.png>
</file>

<file path=ppt/media/image-7-1.png>
</file>

<file path=ppt/media/image-7-2.png>
</file>

<file path=ppt/media/image-7-3.svg>
</file>

<file path=ppt/media/image-7-4.png>
</file>

<file path=ppt/media/image-7-5.svg>
</file>

<file path=ppt/media/image-7-6.png>
</file>

<file path=ppt/media/image-7-7.svg>
</file>

<file path=ppt/media/image-7-8.png>
</file>

<file path=ppt/media/image-7-9.svg>
</file>

<file path=ppt/notesMasters/_rels/notesMaster1.xml.rels><?xml version="1.0" encoding="UTF-8" standalone="yes"?>
<Relationships xmlns="http://schemas.openxmlformats.org/package/2006/relationships">
		<Relationship Id="rId1" Type="http://schemas.openxmlformats.org/officeDocument/2006/relationships/theme" Target="../theme/theme1.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7/23/19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extLst>
      <p:ext uri="{BB962C8B-B14F-4D97-AF65-F5344CB8AC3E}">
        <p14:creationId xmlns:p14="http://schemas.microsoft.com/office/powerpoint/2010/main" val="1024086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xml"/>
		</Relationships>
</file>

<file path=ppt/notesSlides/_rels/notesSlide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xml"/>
		</Relationships>
</file>

<file path=ppt/notesSlides/_rels/notesSlide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xml"/>
		</Relationships>
</file>

<file path=ppt/notesSlides/_rels/notesSlide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xml"/>
		</Relationships>
</file>

<file path=ppt/notesSlides/_rels/notesSlide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xml"/>
		</Relationships>
</file>

<file path=ppt/notesSlides/_rels/notesSlide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xml"/>
		</Relationships>
</file>

<file path=ppt/notesSlides/_rels/notesSlide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7.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bg>
      <p:bgPr>
        <a:solidFill>
          <a:srgbClr val="000000"/>
        </a:solidFill>
      </p:bgPr>
    </p:bg>
    <p:spTree>
      <p:nvGrpSpPr>
        <p:cNvPr id="1" name=""/>
        <p:cNvGrpSpPr/>
        <p:nvPr/>
      </p:nvGrpSpPr>
      <p:grpSpPr>
        <a:xfrm>
          <a:off x="0" y="0"/>
          <a:ext cx="0" cy="0"/>
          <a:chOff x="0" y="0"/>
          <a:chExt cx="0" cy="0"/>
        </a:xfrm>
      </p:grpSpPr>
      <p:sp>
        <p:nvSpPr>
          <p:cNvPr id="2" name="Shape 0"/>
          <p:cNvSpPr/>
          <p:nvPr/>
        </p:nvSpPr>
        <p:spPr>
          <a:xfrm>
            <a:off x="0" y="0"/>
            <a:ext cx="14630400" cy="10972800"/>
          </a:xfrm>
          <a:prstGeom prst="rect">
            <a:avLst/>
          </a:prstGeom>
          <a:solidFill>
            <a:srgbClr val="F6F4F4"/>
          </a:solidFill>
          <a:ln/>
        </p:spPr>
      </p:sp>
      <p:sp>
        <p:nvSpPr>
          <p:cNvPr id="3" name="Shape 1"/>
          <p:cNvSpPr/>
          <p:nvPr/>
        </p:nvSpPr>
        <p:spPr>
          <a:xfrm>
            <a:off x="0" y="0"/>
            <a:ext cx="14630400" cy="10972800"/>
          </a:xfrm>
          <a:prstGeom prst="rect">
            <a:avLst/>
          </a:prstGeom>
          <a:solidFill>
            <a:srgbClr val="FFFFFF"/>
          </a:solidFill>
          <a:ln/>
        </p:spPr>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bg>
      <p:bgPr>
        <a:solidFill>
          <a:srgbClr val="000000"/>
        </a:solidFill>
      </p:bgPr>
    </p:bg>
    <p:spTree>
      <p:nvGrpSpPr>
        <p:cNvPr id="1" name=""/>
        <p:cNvGrpSpPr/>
        <p:nvPr/>
      </p:nvGrpSpPr>
      <p:grpSpPr>
        <a:xfrm>
          <a:off x="0" y="0"/>
          <a:ext cx="0" cy="0"/>
          <a:chOff x="0" y="0"/>
          <a:chExt cx="0" cy="0"/>
        </a:xfrm>
      </p:grpSpPr>
      <p:sp>
        <p:nvSpPr>
          <p:cNvPr id="2" name="Shape 0"/>
          <p:cNvSpPr/>
          <p:nvPr/>
        </p:nvSpPr>
        <p:spPr>
          <a:xfrm>
            <a:off x="0" y="0"/>
            <a:ext cx="14630400" cy="10972800"/>
          </a:xfrm>
          <a:prstGeom prst="rect">
            <a:avLst/>
          </a:prstGeom>
          <a:solidFill>
            <a:srgbClr val="F6F4F4"/>
          </a:solidFill>
          <a:ln/>
        </p:spPr>
      </p:sp>
      <p:sp>
        <p:nvSpPr>
          <p:cNvPr id="3" name="Shape 1"/>
          <p:cNvSpPr/>
          <p:nvPr/>
        </p:nvSpPr>
        <p:spPr>
          <a:xfrm>
            <a:off x="0" y="0"/>
            <a:ext cx="14630400" cy="10972800"/>
          </a:xfrm>
          <a:prstGeom prst="rect">
            <a:avLst/>
          </a:prstGeom>
          <a:solidFill>
            <a:srgbClr val="FFFFFF"/>
          </a:solidFill>
          <a:ln/>
        </p:spPr>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bg>
      <p:bgPr>
        <a:solidFill>
          <a:srgbClr val="000000"/>
        </a:solidFill>
      </p:bgPr>
    </p:bg>
    <p:spTree>
      <p:nvGrpSpPr>
        <p:cNvPr id="1" name=""/>
        <p:cNvGrpSpPr/>
        <p:nvPr/>
      </p:nvGrpSpPr>
      <p:grpSpPr>
        <a:xfrm>
          <a:off x="0" y="0"/>
          <a:ext cx="0" cy="0"/>
          <a:chOff x="0" y="0"/>
          <a:chExt cx="0" cy="0"/>
        </a:xfrm>
      </p:grpSpPr>
      <p:sp>
        <p:nvSpPr>
          <p:cNvPr id="2" name="Shape 0"/>
          <p:cNvSpPr/>
          <p:nvPr/>
        </p:nvSpPr>
        <p:spPr>
          <a:xfrm>
            <a:off x="0" y="0"/>
            <a:ext cx="14630400" cy="10972800"/>
          </a:xfrm>
          <a:prstGeom prst="rect">
            <a:avLst/>
          </a:prstGeom>
          <a:solidFill>
            <a:srgbClr val="F6F4F4"/>
          </a:solidFill>
          <a:ln/>
        </p:spPr>
      </p:sp>
      <p:sp>
        <p:nvSpPr>
          <p:cNvPr id="3" name="Shape 1"/>
          <p:cNvSpPr/>
          <p:nvPr/>
        </p:nvSpPr>
        <p:spPr>
          <a:xfrm>
            <a:off x="0" y="0"/>
            <a:ext cx="14630400" cy="10972800"/>
          </a:xfrm>
          <a:prstGeom prst="rect">
            <a:avLst/>
          </a:prstGeom>
          <a:solidFill>
            <a:srgbClr val="FFFFFF"/>
          </a:solidFill>
          <a:ln/>
        </p:spPr>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bg>
      <p:bgPr>
        <a:solidFill>
          <a:srgbClr val="000000"/>
        </a:solidFill>
      </p:bgPr>
    </p:bg>
    <p:spTree>
      <p:nvGrpSpPr>
        <p:cNvPr id="1" name=""/>
        <p:cNvGrpSpPr/>
        <p:nvPr/>
      </p:nvGrpSpPr>
      <p:grpSpPr>
        <a:xfrm>
          <a:off x="0" y="0"/>
          <a:ext cx="0" cy="0"/>
          <a:chOff x="0" y="0"/>
          <a:chExt cx="0" cy="0"/>
        </a:xfrm>
      </p:grpSpPr>
      <p:sp>
        <p:nvSpPr>
          <p:cNvPr id="2" name="Shape 0"/>
          <p:cNvSpPr/>
          <p:nvPr/>
        </p:nvSpPr>
        <p:spPr>
          <a:xfrm>
            <a:off x="0" y="0"/>
            <a:ext cx="14630400" cy="10972800"/>
          </a:xfrm>
          <a:prstGeom prst="rect">
            <a:avLst/>
          </a:prstGeom>
          <a:solidFill>
            <a:srgbClr val="F6F4F4"/>
          </a:solidFill>
          <a:ln/>
        </p:spPr>
      </p:sp>
      <p:sp>
        <p:nvSpPr>
          <p:cNvPr id="3" name="Shape 1"/>
          <p:cNvSpPr/>
          <p:nvPr/>
        </p:nvSpPr>
        <p:spPr>
          <a:xfrm>
            <a:off x="0" y="0"/>
            <a:ext cx="14630400" cy="10972800"/>
          </a:xfrm>
          <a:prstGeom prst="rect">
            <a:avLst/>
          </a:prstGeom>
          <a:solidFill>
            <a:srgbClr val="FFFFFF"/>
          </a:solidFill>
          <a:ln/>
        </p:spPr>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bg>
      <p:bgPr>
        <a:solidFill>
          <a:srgbClr val="000000"/>
        </a:solidFill>
      </p:bgPr>
    </p:bg>
    <p:spTree>
      <p:nvGrpSpPr>
        <p:cNvPr id="1" name=""/>
        <p:cNvGrpSpPr/>
        <p:nvPr/>
      </p:nvGrpSpPr>
      <p:grpSpPr>
        <a:xfrm>
          <a:off x="0" y="0"/>
          <a:ext cx="0" cy="0"/>
          <a:chOff x="0" y="0"/>
          <a:chExt cx="0" cy="0"/>
        </a:xfrm>
      </p:grpSpPr>
      <p:sp>
        <p:nvSpPr>
          <p:cNvPr id="2" name="Shape 0"/>
          <p:cNvSpPr/>
          <p:nvPr/>
        </p:nvSpPr>
        <p:spPr>
          <a:xfrm>
            <a:off x="0" y="0"/>
            <a:ext cx="14630400" cy="10972800"/>
          </a:xfrm>
          <a:prstGeom prst="rect">
            <a:avLst/>
          </a:prstGeom>
          <a:solidFill>
            <a:srgbClr val="F6F4F4"/>
          </a:solidFill>
          <a:ln/>
        </p:spPr>
      </p:sp>
      <p:sp>
        <p:nvSpPr>
          <p:cNvPr id="3" name="Shape 1"/>
          <p:cNvSpPr/>
          <p:nvPr/>
        </p:nvSpPr>
        <p:spPr>
          <a:xfrm>
            <a:off x="0" y="0"/>
            <a:ext cx="14630400" cy="10972800"/>
          </a:xfrm>
          <a:prstGeom prst="rect">
            <a:avLst/>
          </a:prstGeom>
          <a:solidFill>
            <a:srgbClr val="FFFFFF"/>
          </a:solidFill>
          <a:ln/>
        </p:spPr>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bg>
      <p:bgPr>
        <a:solidFill>
          <a:srgbClr val="000000"/>
        </a:solidFill>
      </p:bgPr>
    </p:bg>
    <p:spTree>
      <p:nvGrpSpPr>
        <p:cNvPr id="1" name=""/>
        <p:cNvGrpSpPr/>
        <p:nvPr/>
      </p:nvGrpSpPr>
      <p:grpSpPr>
        <a:xfrm>
          <a:off x="0" y="0"/>
          <a:ext cx="0" cy="0"/>
          <a:chOff x="0" y="0"/>
          <a:chExt cx="0" cy="0"/>
        </a:xfrm>
      </p:grpSpPr>
      <p:sp>
        <p:nvSpPr>
          <p:cNvPr id="2" name="Shape 0"/>
          <p:cNvSpPr/>
          <p:nvPr/>
        </p:nvSpPr>
        <p:spPr>
          <a:xfrm>
            <a:off x="0" y="0"/>
            <a:ext cx="14630400" cy="10972800"/>
          </a:xfrm>
          <a:prstGeom prst="rect">
            <a:avLst/>
          </a:prstGeom>
          <a:solidFill>
            <a:srgbClr val="F6F4F4"/>
          </a:solidFill>
          <a:ln/>
        </p:spPr>
      </p:sp>
      <p:sp>
        <p:nvSpPr>
          <p:cNvPr id="3" name="Shape 1"/>
          <p:cNvSpPr/>
          <p:nvPr/>
        </p:nvSpPr>
        <p:spPr>
          <a:xfrm>
            <a:off x="0" y="0"/>
            <a:ext cx="14630400" cy="10972800"/>
          </a:xfrm>
          <a:prstGeom prst="rect">
            <a:avLst/>
          </a:prstGeom>
          <a:solidFill>
            <a:srgbClr val="FFFFFF"/>
          </a:solidFill>
          <a:ln/>
        </p:spPr>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bg>
      <p:bgPr>
        <a:solidFill>
          <a:srgbClr val="000000"/>
        </a:solidFill>
      </p:bgPr>
    </p:bg>
    <p:spTree>
      <p:nvGrpSpPr>
        <p:cNvPr id="1" name=""/>
        <p:cNvGrpSpPr/>
        <p:nvPr/>
      </p:nvGrpSpPr>
      <p:grpSpPr>
        <a:xfrm>
          <a:off x="0" y="0"/>
          <a:ext cx="0" cy="0"/>
          <a:chOff x="0" y="0"/>
          <a:chExt cx="0" cy="0"/>
        </a:xfrm>
      </p:grpSpPr>
      <p:sp>
        <p:nvSpPr>
          <p:cNvPr id="2" name="Shape 0"/>
          <p:cNvSpPr/>
          <p:nvPr/>
        </p:nvSpPr>
        <p:spPr>
          <a:xfrm>
            <a:off x="0" y="0"/>
            <a:ext cx="14630400" cy="10972800"/>
          </a:xfrm>
          <a:prstGeom prst="rect">
            <a:avLst/>
          </a:prstGeom>
          <a:solidFill>
            <a:srgbClr val="F6F4F4"/>
          </a:solidFill>
          <a:ln/>
        </p:spPr>
      </p:sp>
      <p:sp>
        <p:nvSpPr>
          <p:cNvPr id="3" name="Shape 1"/>
          <p:cNvSpPr/>
          <p:nvPr/>
        </p:nvSpPr>
        <p:spPr>
          <a:xfrm>
            <a:off x="0" y="0"/>
            <a:ext cx="14630400" cy="10972800"/>
          </a:xfrm>
          <a:prstGeom prst="rect">
            <a:avLst/>
          </a:prstGeom>
          <a:solidFill>
            <a:srgbClr val="FFFFFF"/>
          </a:solidFill>
          <a:ln/>
        </p:spPr>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image" Target="../media/image-1-1.png"/><Relationship Id="rId2" Type="http://schemas.openxmlformats.org/officeDocument/2006/relationships/slideLayout" Target="../slideLayouts/slideLayout2.xml"/><Relationship Id="rId3"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1" Type="http://schemas.openxmlformats.org/officeDocument/2006/relationships/image" Target="../media/image-2-1.png"/><Relationship Id="rId2" Type="http://schemas.openxmlformats.org/officeDocument/2006/relationships/slideLayout" Target="../slideLayouts/slideLayout3.xml"/><Relationship Id="rId3"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image" Target="../media/image-4-1.png"/><Relationship Id="rId2" Type="http://schemas.openxmlformats.org/officeDocument/2006/relationships/image" Target="../media/image-4-2.svg"/><Relationship Id="rId3" Type="http://schemas.openxmlformats.org/officeDocument/2006/relationships/image" Target="../media/image-4-3.png"/><Relationship Id="rId4" Type="http://schemas.openxmlformats.org/officeDocument/2006/relationships/image" Target="../media/image-4-4.png"/><Relationship Id="rId5" Type="http://schemas.openxmlformats.org/officeDocument/2006/relationships/image" Target="../media/image-4-5.png"/><Relationship Id="rId6" Type="http://schemas.openxmlformats.org/officeDocument/2006/relationships/slideLayout" Target="../slideLayouts/slideLayout5.xml"/><Relationship Id="rId7"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image" Target="../media/image-7-1.png"/><Relationship Id="rId2" Type="http://schemas.openxmlformats.org/officeDocument/2006/relationships/image" Target="../media/image-7-2.png"/><Relationship Id="rId3" Type="http://schemas.openxmlformats.org/officeDocument/2006/relationships/image" Target="../media/image-7-3.svg"/><Relationship Id="rId4" Type="http://schemas.openxmlformats.org/officeDocument/2006/relationships/image" Target="../media/image-7-4.png"/><Relationship Id="rId5" Type="http://schemas.openxmlformats.org/officeDocument/2006/relationships/image" Target="../media/image-7-5.svg"/><Relationship Id="rId6" Type="http://schemas.openxmlformats.org/officeDocument/2006/relationships/image" Target="../media/image-7-6.png"/><Relationship Id="rId7" Type="http://schemas.openxmlformats.org/officeDocument/2006/relationships/image" Target="../media/image-7-7.svg"/><Relationship Id="rId8" Type="http://schemas.openxmlformats.org/officeDocument/2006/relationships/image" Target="../media/image-7-8.png"/><Relationship Id="rId9" Type="http://schemas.openxmlformats.org/officeDocument/2006/relationships/image" Target="../media/image-7-9.svg"/><Relationship Id="rId10" Type="http://schemas.openxmlformats.org/officeDocument/2006/relationships/slideLayout" Target="../slideLayouts/slideLayout8.xml"/><Relationship Id="rId11" Type="http://schemas.openxmlformats.org/officeDocument/2006/relationships/notesSlide" Target="../notesSlides/notesSlide7.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10972800"/>
          </a:xfrm>
          <a:prstGeom prst="rect">
            <a:avLst/>
          </a:prstGeom>
        </p:spPr>
      </p:pic>
      <p:sp>
        <p:nvSpPr>
          <p:cNvPr id="3" name="Text 0"/>
          <p:cNvSpPr/>
          <p:nvPr/>
        </p:nvSpPr>
        <p:spPr>
          <a:xfrm>
            <a:off x="6280190" y="4399955"/>
            <a:ext cx="7556421" cy="1240155"/>
          </a:xfrm>
          <a:prstGeom prst="rect">
            <a:avLst/>
          </a:prstGeom>
          <a:noFill/>
          <a:ln/>
        </p:spPr>
        <p:txBody>
          <a:bodyPr wrap="square" lIns="0" tIns="0" rIns="0" bIns="0" rtlCol="0" anchor="t"/>
          <a:lstStyle/>
          <a:p>
            <a:pPr algn="l" indent="0" marL="0">
              <a:lnSpc>
                <a:spcPts val="4850"/>
              </a:lnSpc>
              <a:buNone/>
            </a:pPr>
            <a:r>
              <a:rPr lang="en-US" sz="3900" b="1" dirty="0">
                <a:solidFill>
                  <a:srgbClr val="000000"/>
                </a:solidFill>
                <a:latin typeface="Inter Bold" pitchFamily="34" charset="0"/>
                <a:ea typeface="Inter Bold" pitchFamily="34" charset="-122"/>
                <a:cs typeface="Inter Bold" pitchFamily="34" charset="-120"/>
              </a:rPr>
              <a:t>Macros in Scala: Compile-Time Code Generation</a:t>
            </a:r>
            <a:endParaRPr lang="en-US" sz="3900" dirty="0"/>
          </a:p>
        </p:txBody>
      </p:sp>
      <p:sp>
        <p:nvSpPr>
          <p:cNvPr id="4" name="Text 1"/>
          <p:cNvSpPr/>
          <p:nvPr/>
        </p:nvSpPr>
        <p:spPr>
          <a:xfrm>
            <a:off x="6280190" y="5937766"/>
            <a:ext cx="7556421" cy="635079"/>
          </a:xfrm>
          <a:prstGeom prst="rect">
            <a:avLst/>
          </a:prstGeom>
          <a:noFill/>
          <a:ln/>
        </p:spPr>
        <p:txBody>
          <a:bodyPr wrap="square" lIns="0" tIns="0" rIns="0" bIns="0" rtlCol="0" anchor="t"/>
          <a:lstStyle/>
          <a:p>
            <a:pPr algn="l" indent="0" marL="0">
              <a:lnSpc>
                <a:spcPts val="2500"/>
              </a:lnSpc>
              <a:buNone/>
            </a:pPr>
            <a:r>
              <a:rPr lang="en-US" sz="1550" dirty="0">
                <a:solidFill>
                  <a:srgbClr val="272525"/>
                </a:solidFill>
                <a:latin typeface="Inter" pitchFamily="34" charset="0"/>
                <a:ea typeface="Inter" pitchFamily="34" charset="-122"/>
                <a:cs typeface="Inter" pitchFamily="34" charset="-120"/>
              </a:rPr>
              <a:t>Understanding why macros matter and how they transform the way we write Scala programs</a:t>
            </a:r>
            <a:endParaRPr lang="en-US" sz="155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Shape 0"/>
          <p:cNvSpPr/>
          <p:nvPr/>
        </p:nvSpPr>
        <p:spPr>
          <a:xfrm>
            <a:off x="793790" y="2230041"/>
            <a:ext cx="995363" cy="373142"/>
          </a:xfrm>
          <a:prstGeom prst="roundRect">
            <a:avLst>
              <a:gd name="adj" fmla="val 17872"/>
            </a:avLst>
          </a:prstGeom>
          <a:solidFill>
            <a:srgbClr val="DADBF1"/>
          </a:solidFill>
          <a:ln/>
        </p:spPr>
      </p:sp>
      <p:sp>
        <p:nvSpPr>
          <p:cNvPr id="3" name="Text 1"/>
          <p:cNvSpPr/>
          <p:nvPr/>
        </p:nvSpPr>
        <p:spPr>
          <a:xfrm>
            <a:off x="912852" y="2289572"/>
            <a:ext cx="757238" cy="254079"/>
          </a:xfrm>
          <a:prstGeom prst="rect">
            <a:avLst/>
          </a:prstGeom>
          <a:noFill/>
          <a:ln/>
        </p:spPr>
        <p:txBody>
          <a:bodyPr wrap="none" lIns="0" tIns="0" rIns="0" bIns="0" rtlCol="0" anchor="t"/>
          <a:lstStyle/>
          <a:p>
            <a:pPr algn="l" indent="0" marL="0">
              <a:lnSpc>
                <a:spcPts val="2000"/>
              </a:lnSpc>
              <a:buNone/>
            </a:pPr>
            <a:r>
              <a:rPr lang="en-US" sz="1250" dirty="0">
                <a:solidFill>
                  <a:srgbClr val="272525"/>
                </a:solidFill>
                <a:latin typeface="Inter" pitchFamily="34" charset="0"/>
                <a:ea typeface="Inter" pitchFamily="34" charset="-122"/>
                <a:cs typeface="Inter" pitchFamily="34" charset="-120"/>
              </a:rPr>
              <a:t>PROBLEM</a:t>
            </a:r>
            <a:endParaRPr lang="en-US" sz="1250" dirty="0"/>
          </a:p>
        </p:txBody>
      </p:sp>
      <p:sp>
        <p:nvSpPr>
          <p:cNvPr id="4" name="Text 2"/>
          <p:cNvSpPr/>
          <p:nvPr/>
        </p:nvSpPr>
        <p:spPr>
          <a:xfrm>
            <a:off x="793790" y="2682478"/>
            <a:ext cx="6172676" cy="620078"/>
          </a:xfrm>
          <a:prstGeom prst="rect">
            <a:avLst/>
          </a:prstGeom>
          <a:noFill/>
          <a:ln/>
        </p:spPr>
        <p:txBody>
          <a:bodyPr wrap="none" lIns="0" tIns="0" rIns="0" bIns="0" rtlCol="0" anchor="t"/>
          <a:lstStyle/>
          <a:p>
            <a:pPr algn="l" indent="0" marL="0">
              <a:lnSpc>
                <a:spcPts val="4850"/>
              </a:lnSpc>
              <a:buNone/>
            </a:pPr>
            <a:r>
              <a:rPr lang="en-US" sz="3900" b="1" dirty="0">
                <a:solidFill>
                  <a:srgbClr val="000000"/>
                </a:solidFill>
                <a:latin typeface="Inter Bold" pitchFamily="34" charset="0"/>
                <a:ea typeface="Inter Bold" pitchFamily="34" charset="-122"/>
                <a:cs typeface="Inter Bold" pitchFamily="34" charset="-120"/>
              </a:rPr>
              <a:t>Why Scala Needs Macros</a:t>
            </a:r>
            <a:endParaRPr lang="en-US" sz="3900" dirty="0"/>
          </a:p>
        </p:txBody>
      </p:sp>
      <p:pic>
        <p:nvPicPr>
          <p:cNvPr id="5" name="Image 0" descr="preencoded.png">    </p:cNvPr>
          <p:cNvPicPr>
            <a:picLocks noChangeAspect="1"/>
          </p:cNvPicPr>
          <p:nvPr/>
        </p:nvPicPr>
        <p:blipFill>
          <a:blip r:embed="rId1"/>
          <a:stretch>
            <a:fillRect/>
          </a:stretch>
        </p:blipFill>
        <p:spPr>
          <a:xfrm>
            <a:off x="793790" y="3823454"/>
            <a:ext cx="8308300" cy="4695944"/>
          </a:xfrm>
          <a:prstGeom prst="rect">
            <a:avLst/>
          </a:prstGeom>
        </p:spPr>
      </p:pic>
      <p:sp>
        <p:nvSpPr>
          <p:cNvPr id="6" name="Text 3"/>
          <p:cNvSpPr/>
          <p:nvPr/>
        </p:nvSpPr>
        <p:spPr>
          <a:xfrm>
            <a:off x="9593818" y="3859292"/>
            <a:ext cx="4250293" cy="2540318"/>
          </a:xfrm>
          <a:prstGeom prst="rect">
            <a:avLst/>
          </a:prstGeom>
          <a:noFill/>
          <a:ln/>
        </p:spPr>
        <p:txBody>
          <a:bodyPr wrap="square" lIns="0" tIns="0" rIns="0" bIns="0" rtlCol="0" anchor="t"/>
          <a:lstStyle/>
          <a:p>
            <a:pPr algn="l" indent="0" marL="0">
              <a:lnSpc>
                <a:spcPts val="2500"/>
              </a:lnSpc>
              <a:buNone/>
            </a:pPr>
            <a:r>
              <a:rPr lang="en-US" sz="1550" dirty="0">
                <a:solidFill>
                  <a:srgbClr val="272525"/>
                </a:solidFill>
                <a:latin typeface="Inter" pitchFamily="34" charset="0"/>
                <a:ea typeface="Inter" pitchFamily="34" charset="-122"/>
                <a:cs typeface="Inter" pitchFamily="34" charset="-120"/>
              </a:rPr>
              <a:t>In large Scala projects, developers face recurring challenges that impact code quality and performance. We write repetitive boilerplate code that clutters our codebase. Runtime reflection, while powerful, introduces slowness and type-safety risks. Many errors only surface when the program is already running in production.</a:t>
            </a:r>
            <a:endParaRPr lang="en-US" sz="1550" dirty="0"/>
          </a:p>
        </p:txBody>
      </p:sp>
      <p:sp>
        <p:nvSpPr>
          <p:cNvPr id="7" name="Text 4"/>
          <p:cNvSpPr/>
          <p:nvPr/>
        </p:nvSpPr>
        <p:spPr>
          <a:xfrm>
            <a:off x="9593818" y="6578203"/>
            <a:ext cx="4250293" cy="1905238"/>
          </a:xfrm>
          <a:prstGeom prst="rect">
            <a:avLst/>
          </a:prstGeom>
          <a:noFill/>
          <a:ln/>
        </p:spPr>
        <p:txBody>
          <a:bodyPr wrap="square" lIns="0" tIns="0" rIns="0" bIns="0" rtlCol="0" anchor="t"/>
          <a:lstStyle/>
          <a:p>
            <a:pPr algn="l" indent="0" marL="0">
              <a:lnSpc>
                <a:spcPts val="2500"/>
              </a:lnSpc>
              <a:buNone/>
            </a:pPr>
            <a:r>
              <a:rPr lang="en-US" sz="1550" dirty="0">
                <a:solidFill>
                  <a:srgbClr val="272525"/>
                </a:solidFill>
                <a:latin typeface="Inter" pitchFamily="34" charset="0"/>
                <a:ea typeface="Inter" pitchFamily="34" charset="-122"/>
                <a:cs typeface="Inter" pitchFamily="34" charset="-120"/>
              </a:rPr>
              <a:t>Macros solve these problems by moving logic into the compiler itself. Errors appear during compilation rather than at runtime. Performance improves because work happens once during build time, not repeatedly during execution.</a:t>
            </a:r>
            <a:endParaRPr lang="en-US" sz="155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Shape 0"/>
          <p:cNvSpPr/>
          <p:nvPr/>
        </p:nvSpPr>
        <p:spPr>
          <a:xfrm>
            <a:off x="793790" y="2434233"/>
            <a:ext cx="1147882" cy="388382"/>
          </a:xfrm>
          <a:prstGeom prst="roundRect">
            <a:avLst>
              <a:gd name="adj" fmla="val 17171"/>
            </a:avLst>
          </a:prstGeom>
          <a:noFill/>
          <a:ln w="7620">
            <a:solidFill>
              <a:srgbClr val="4950BC"/>
            </a:solidFill>
            <a:prstDash val="solid"/>
          </a:ln>
        </p:spPr>
      </p:sp>
      <p:sp>
        <p:nvSpPr>
          <p:cNvPr id="3" name="Text 1"/>
          <p:cNvSpPr/>
          <p:nvPr/>
        </p:nvSpPr>
        <p:spPr>
          <a:xfrm>
            <a:off x="920472" y="2501384"/>
            <a:ext cx="894517" cy="254079"/>
          </a:xfrm>
          <a:prstGeom prst="rect">
            <a:avLst/>
          </a:prstGeom>
          <a:noFill/>
          <a:ln/>
        </p:spPr>
        <p:txBody>
          <a:bodyPr wrap="none" lIns="0" tIns="0" rIns="0" bIns="0" rtlCol="0" anchor="t"/>
          <a:lstStyle/>
          <a:p>
            <a:pPr algn="l" indent="0" marL="0">
              <a:lnSpc>
                <a:spcPts val="2000"/>
              </a:lnSpc>
              <a:buNone/>
            </a:pPr>
            <a:r>
              <a:rPr lang="en-US" sz="1250" dirty="0">
                <a:solidFill>
                  <a:srgbClr val="4950BC"/>
                </a:solidFill>
                <a:latin typeface="Inter" pitchFamily="34" charset="0"/>
                <a:ea typeface="Inter" pitchFamily="34" charset="-122"/>
                <a:cs typeface="Inter" pitchFamily="34" charset="-120"/>
              </a:rPr>
              <a:t>DEFINITION</a:t>
            </a:r>
            <a:endParaRPr lang="en-US" sz="1250" dirty="0"/>
          </a:p>
        </p:txBody>
      </p:sp>
      <p:sp>
        <p:nvSpPr>
          <p:cNvPr id="4" name="Text 2"/>
          <p:cNvSpPr/>
          <p:nvPr/>
        </p:nvSpPr>
        <p:spPr>
          <a:xfrm>
            <a:off x="793790" y="2901910"/>
            <a:ext cx="4961811" cy="620078"/>
          </a:xfrm>
          <a:prstGeom prst="rect">
            <a:avLst/>
          </a:prstGeom>
          <a:noFill/>
          <a:ln/>
        </p:spPr>
        <p:txBody>
          <a:bodyPr wrap="none" lIns="0" tIns="0" rIns="0" bIns="0" rtlCol="0" anchor="t"/>
          <a:lstStyle/>
          <a:p>
            <a:pPr algn="l" indent="0" marL="0">
              <a:lnSpc>
                <a:spcPts val="4850"/>
              </a:lnSpc>
              <a:buNone/>
            </a:pPr>
            <a:r>
              <a:rPr lang="en-US" sz="3900" b="1" dirty="0">
                <a:solidFill>
                  <a:srgbClr val="000000"/>
                </a:solidFill>
                <a:latin typeface="Inter Bold" pitchFamily="34" charset="0"/>
                <a:ea typeface="Inter Bold" pitchFamily="34" charset="-122"/>
                <a:cs typeface="Inter Bold" pitchFamily="34" charset="-120"/>
              </a:rPr>
              <a:t>What Is a Macro?</a:t>
            </a:r>
            <a:endParaRPr lang="en-US" sz="3900" dirty="0"/>
          </a:p>
        </p:txBody>
      </p:sp>
      <p:sp>
        <p:nvSpPr>
          <p:cNvPr id="5" name="Text 3"/>
          <p:cNvSpPr/>
          <p:nvPr/>
        </p:nvSpPr>
        <p:spPr>
          <a:xfrm>
            <a:off x="793790" y="3819644"/>
            <a:ext cx="198358" cy="248007"/>
          </a:xfrm>
          <a:prstGeom prst="rect">
            <a:avLst/>
          </a:prstGeom>
          <a:noFill/>
          <a:ln/>
        </p:spPr>
        <p:txBody>
          <a:bodyPr wrap="none" lIns="0" tIns="0" rIns="0" bIns="0" rtlCol="0" anchor="t"/>
          <a:lstStyle/>
          <a:p>
            <a:pPr algn="l" indent="0" marL="0">
              <a:lnSpc>
                <a:spcPts val="2500"/>
              </a:lnSpc>
              <a:buNone/>
            </a:pPr>
            <a:r>
              <a:rPr lang="en-US" sz="1550" dirty="0">
                <a:solidFill>
                  <a:srgbClr val="272525"/>
                </a:solidFill>
                <a:latin typeface="Inter Light" pitchFamily="34" charset="0"/>
                <a:ea typeface="Inter Light" pitchFamily="34" charset="-122"/>
                <a:cs typeface="Inter Light" pitchFamily="34" charset="-120"/>
              </a:rPr>
              <a:t>01</a:t>
            </a:r>
            <a:endParaRPr lang="en-US" sz="1550" dirty="0"/>
          </a:p>
        </p:txBody>
      </p:sp>
      <p:sp>
        <p:nvSpPr>
          <p:cNvPr id="6" name="Shape 4"/>
          <p:cNvSpPr/>
          <p:nvPr/>
        </p:nvSpPr>
        <p:spPr>
          <a:xfrm>
            <a:off x="793790" y="4133969"/>
            <a:ext cx="6422231" cy="22860"/>
          </a:xfrm>
          <a:prstGeom prst="rect">
            <a:avLst/>
          </a:prstGeom>
          <a:solidFill>
            <a:srgbClr val="4950BC"/>
          </a:solidFill>
          <a:ln/>
        </p:spPr>
      </p:sp>
      <p:sp>
        <p:nvSpPr>
          <p:cNvPr id="7" name="Text 5"/>
          <p:cNvSpPr/>
          <p:nvPr/>
        </p:nvSpPr>
        <p:spPr>
          <a:xfrm>
            <a:off x="793790" y="4278868"/>
            <a:ext cx="3398044" cy="310158"/>
          </a:xfrm>
          <a:prstGeom prst="rect">
            <a:avLst/>
          </a:prstGeom>
          <a:noFill/>
          <a:ln/>
        </p:spPr>
        <p:txBody>
          <a:bodyPr wrap="none" lIns="0" tIns="0" rIns="0" bIns="0" rtlCol="0" anchor="t"/>
          <a:lstStyle/>
          <a:p>
            <a:pPr algn="l" indent="0" marL="0">
              <a:lnSpc>
                <a:spcPts val="2400"/>
              </a:lnSpc>
              <a:buNone/>
            </a:pPr>
            <a:r>
              <a:rPr lang="en-US" sz="1950" b="1" dirty="0">
                <a:solidFill>
                  <a:srgbClr val="272525"/>
                </a:solidFill>
                <a:latin typeface="Inter Bold" pitchFamily="34" charset="0"/>
                <a:ea typeface="Inter Bold" pitchFamily="34" charset="-122"/>
                <a:cs typeface="Inter Bold" pitchFamily="34" charset="-120"/>
              </a:rPr>
              <a:t>Compiler reads source code</a:t>
            </a:r>
            <a:endParaRPr lang="en-US" sz="1950" dirty="0"/>
          </a:p>
        </p:txBody>
      </p:sp>
      <p:sp>
        <p:nvSpPr>
          <p:cNvPr id="8" name="Text 6"/>
          <p:cNvSpPr/>
          <p:nvPr/>
        </p:nvSpPr>
        <p:spPr>
          <a:xfrm>
            <a:off x="793790" y="4708088"/>
            <a:ext cx="6422231" cy="317540"/>
          </a:xfrm>
          <a:prstGeom prst="rect">
            <a:avLst/>
          </a:prstGeom>
          <a:noFill/>
          <a:ln/>
        </p:spPr>
        <p:txBody>
          <a:bodyPr wrap="none" lIns="0" tIns="0" rIns="0" bIns="0" rtlCol="0" anchor="t"/>
          <a:lstStyle/>
          <a:p>
            <a:pPr algn="l" indent="0" marL="0">
              <a:lnSpc>
                <a:spcPts val="2500"/>
              </a:lnSpc>
              <a:buNone/>
            </a:pPr>
            <a:r>
              <a:rPr lang="en-US" sz="1550" dirty="0">
                <a:solidFill>
                  <a:srgbClr val="272525"/>
                </a:solidFill>
                <a:latin typeface="Inter" pitchFamily="34" charset="0"/>
                <a:ea typeface="Inter" pitchFamily="34" charset="-122"/>
                <a:cs typeface="Inter" pitchFamily="34" charset="-120"/>
              </a:rPr>
              <a:t>The compilation process begins by parsing your Scala files</a:t>
            </a:r>
            <a:endParaRPr lang="en-US" sz="1550" dirty="0"/>
          </a:p>
        </p:txBody>
      </p:sp>
      <p:sp>
        <p:nvSpPr>
          <p:cNvPr id="9" name="Text 7"/>
          <p:cNvSpPr/>
          <p:nvPr/>
        </p:nvSpPr>
        <p:spPr>
          <a:xfrm>
            <a:off x="7414379" y="3819644"/>
            <a:ext cx="198358" cy="248007"/>
          </a:xfrm>
          <a:prstGeom prst="rect">
            <a:avLst/>
          </a:prstGeom>
          <a:noFill/>
          <a:ln/>
        </p:spPr>
        <p:txBody>
          <a:bodyPr wrap="none" lIns="0" tIns="0" rIns="0" bIns="0" rtlCol="0" anchor="t"/>
          <a:lstStyle/>
          <a:p>
            <a:pPr algn="l" indent="0" marL="0">
              <a:lnSpc>
                <a:spcPts val="2500"/>
              </a:lnSpc>
              <a:buNone/>
            </a:pPr>
            <a:r>
              <a:rPr lang="en-US" sz="1550" dirty="0">
                <a:solidFill>
                  <a:srgbClr val="272525"/>
                </a:solidFill>
                <a:latin typeface="Inter Light" pitchFamily="34" charset="0"/>
                <a:ea typeface="Inter Light" pitchFamily="34" charset="-122"/>
                <a:cs typeface="Inter Light" pitchFamily="34" charset="-120"/>
              </a:rPr>
              <a:t>02</a:t>
            </a:r>
            <a:endParaRPr lang="en-US" sz="1550" dirty="0"/>
          </a:p>
        </p:txBody>
      </p:sp>
      <p:sp>
        <p:nvSpPr>
          <p:cNvPr id="10" name="Shape 8"/>
          <p:cNvSpPr/>
          <p:nvPr/>
        </p:nvSpPr>
        <p:spPr>
          <a:xfrm>
            <a:off x="7414379" y="4133969"/>
            <a:ext cx="6422231" cy="22860"/>
          </a:xfrm>
          <a:prstGeom prst="rect">
            <a:avLst/>
          </a:prstGeom>
          <a:solidFill>
            <a:srgbClr val="4950BC"/>
          </a:solidFill>
          <a:ln/>
        </p:spPr>
      </p:sp>
      <p:sp>
        <p:nvSpPr>
          <p:cNvPr id="11" name="Text 9"/>
          <p:cNvSpPr/>
          <p:nvPr/>
        </p:nvSpPr>
        <p:spPr>
          <a:xfrm>
            <a:off x="7414379" y="4278868"/>
            <a:ext cx="2615327" cy="310158"/>
          </a:xfrm>
          <a:prstGeom prst="rect">
            <a:avLst/>
          </a:prstGeom>
          <a:noFill/>
          <a:ln/>
        </p:spPr>
        <p:txBody>
          <a:bodyPr wrap="none" lIns="0" tIns="0" rIns="0" bIns="0" rtlCol="0" anchor="t"/>
          <a:lstStyle/>
          <a:p>
            <a:pPr algn="l" indent="0" marL="0">
              <a:lnSpc>
                <a:spcPts val="2400"/>
              </a:lnSpc>
              <a:buNone/>
            </a:pPr>
            <a:r>
              <a:rPr lang="en-US" sz="1950" b="1" dirty="0">
                <a:solidFill>
                  <a:srgbClr val="272525"/>
                </a:solidFill>
                <a:latin typeface="Inter Bold" pitchFamily="34" charset="0"/>
                <a:ea typeface="Inter Bold" pitchFamily="34" charset="-122"/>
                <a:cs typeface="Inter Bold" pitchFamily="34" charset="-120"/>
              </a:rPr>
              <a:t>Macros are expanded</a:t>
            </a:r>
            <a:endParaRPr lang="en-US" sz="1950" dirty="0"/>
          </a:p>
        </p:txBody>
      </p:sp>
      <p:sp>
        <p:nvSpPr>
          <p:cNvPr id="12" name="Text 10"/>
          <p:cNvSpPr/>
          <p:nvPr/>
        </p:nvSpPr>
        <p:spPr>
          <a:xfrm>
            <a:off x="7414379" y="4708088"/>
            <a:ext cx="6422231" cy="635079"/>
          </a:xfrm>
          <a:prstGeom prst="rect">
            <a:avLst/>
          </a:prstGeom>
          <a:noFill/>
          <a:ln/>
        </p:spPr>
        <p:txBody>
          <a:bodyPr wrap="square" lIns="0" tIns="0" rIns="0" bIns="0" rtlCol="0" anchor="t"/>
          <a:lstStyle/>
          <a:p>
            <a:pPr algn="l" indent="0" marL="0">
              <a:lnSpc>
                <a:spcPts val="2500"/>
              </a:lnSpc>
              <a:buNone/>
            </a:pPr>
            <a:r>
              <a:rPr lang="en-US" sz="1550" dirty="0">
                <a:solidFill>
                  <a:srgbClr val="272525"/>
                </a:solidFill>
                <a:latin typeface="Inter" pitchFamily="34" charset="0"/>
                <a:ea typeface="Inter" pitchFamily="34" charset="-122"/>
                <a:cs typeface="Inter" pitchFamily="34" charset="-120"/>
              </a:rPr>
              <a:t>Macro programs run, receiving code as input and generating new code as output</a:t>
            </a:r>
            <a:endParaRPr lang="en-US" sz="1550" dirty="0"/>
          </a:p>
        </p:txBody>
      </p:sp>
      <p:sp>
        <p:nvSpPr>
          <p:cNvPr id="13" name="Text 11"/>
          <p:cNvSpPr/>
          <p:nvPr/>
        </p:nvSpPr>
        <p:spPr>
          <a:xfrm>
            <a:off x="793790" y="5690354"/>
            <a:ext cx="198358" cy="248007"/>
          </a:xfrm>
          <a:prstGeom prst="rect">
            <a:avLst/>
          </a:prstGeom>
          <a:noFill/>
          <a:ln/>
        </p:spPr>
        <p:txBody>
          <a:bodyPr wrap="none" lIns="0" tIns="0" rIns="0" bIns="0" rtlCol="0" anchor="t"/>
          <a:lstStyle/>
          <a:p>
            <a:pPr algn="l" indent="0" marL="0">
              <a:lnSpc>
                <a:spcPts val="2500"/>
              </a:lnSpc>
              <a:buNone/>
            </a:pPr>
            <a:r>
              <a:rPr lang="en-US" sz="1550" dirty="0">
                <a:solidFill>
                  <a:srgbClr val="272525"/>
                </a:solidFill>
                <a:latin typeface="Inter Light" pitchFamily="34" charset="0"/>
                <a:ea typeface="Inter Light" pitchFamily="34" charset="-122"/>
                <a:cs typeface="Inter Light" pitchFamily="34" charset="-120"/>
              </a:rPr>
              <a:t>03</a:t>
            </a:r>
            <a:endParaRPr lang="en-US" sz="1550" dirty="0"/>
          </a:p>
        </p:txBody>
      </p:sp>
      <p:sp>
        <p:nvSpPr>
          <p:cNvPr id="14" name="Shape 12"/>
          <p:cNvSpPr/>
          <p:nvPr/>
        </p:nvSpPr>
        <p:spPr>
          <a:xfrm>
            <a:off x="793790" y="6004679"/>
            <a:ext cx="6422231" cy="22860"/>
          </a:xfrm>
          <a:prstGeom prst="rect">
            <a:avLst/>
          </a:prstGeom>
          <a:solidFill>
            <a:srgbClr val="4950BC"/>
          </a:solidFill>
          <a:ln/>
        </p:spPr>
      </p:sp>
      <p:sp>
        <p:nvSpPr>
          <p:cNvPr id="15" name="Text 13"/>
          <p:cNvSpPr/>
          <p:nvPr/>
        </p:nvSpPr>
        <p:spPr>
          <a:xfrm>
            <a:off x="793790" y="6149578"/>
            <a:ext cx="3956566" cy="310158"/>
          </a:xfrm>
          <a:prstGeom prst="rect">
            <a:avLst/>
          </a:prstGeom>
          <a:noFill/>
          <a:ln/>
        </p:spPr>
        <p:txBody>
          <a:bodyPr wrap="none" lIns="0" tIns="0" rIns="0" bIns="0" rtlCol="0" anchor="t"/>
          <a:lstStyle/>
          <a:p>
            <a:pPr algn="l" indent="0" marL="0">
              <a:lnSpc>
                <a:spcPts val="2400"/>
              </a:lnSpc>
              <a:buNone/>
            </a:pPr>
            <a:r>
              <a:rPr lang="en-US" sz="1950" b="1" dirty="0">
                <a:solidFill>
                  <a:srgbClr val="272525"/>
                </a:solidFill>
                <a:latin typeface="Inter Bold" pitchFamily="34" charset="0"/>
                <a:ea typeface="Inter Bold" pitchFamily="34" charset="-122"/>
                <a:cs typeface="Inter Bold" pitchFamily="34" charset="-120"/>
              </a:rPr>
              <a:t>Generated code is type-checked</a:t>
            </a:r>
            <a:endParaRPr lang="en-US" sz="1950" dirty="0"/>
          </a:p>
        </p:txBody>
      </p:sp>
      <p:sp>
        <p:nvSpPr>
          <p:cNvPr id="16" name="Text 14"/>
          <p:cNvSpPr/>
          <p:nvPr/>
        </p:nvSpPr>
        <p:spPr>
          <a:xfrm>
            <a:off x="793790" y="6578798"/>
            <a:ext cx="6422231" cy="317540"/>
          </a:xfrm>
          <a:prstGeom prst="rect">
            <a:avLst/>
          </a:prstGeom>
          <a:noFill/>
          <a:ln/>
        </p:spPr>
        <p:txBody>
          <a:bodyPr wrap="none" lIns="0" tIns="0" rIns="0" bIns="0" rtlCol="0" anchor="t"/>
          <a:lstStyle/>
          <a:p>
            <a:pPr algn="l" indent="0" marL="0">
              <a:lnSpc>
                <a:spcPts val="2500"/>
              </a:lnSpc>
              <a:buNone/>
            </a:pPr>
            <a:r>
              <a:rPr lang="en-US" sz="1550" dirty="0">
                <a:solidFill>
                  <a:srgbClr val="272525"/>
                </a:solidFill>
                <a:latin typeface="Inter" pitchFamily="34" charset="0"/>
                <a:ea typeface="Inter" pitchFamily="34" charset="-122"/>
                <a:cs typeface="Inter" pitchFamily="34" charset="-120"/>
              </a:rPr>
              <a:t>The compiler validates the newly created code for correctness</a:t>
            </a:r>
            <a:endParaRPr lang="en-US" sz="1550" dirty="0"/>
          </a:p>
        </p:txBody>
      </p:sp>
      <p:sp>
        <p:nvSpPr>
          <p:cNvPr id="17" name="Text 15"/>
          <p:cNvSpPr/>
          <p:nvPr/>
        </p:nvSpPr>
        <p:spPr>
          <a:xfrm>
            <a:off x="7414379" y="5690354"/>
            <a:ext cx="198358" cy="248007"/>
          </a:xfrm>
          <a:prstGeom prst="rect">
            <a:avLst/>
          </a:prstGeom>
          <a:noFill/>
          <a:ln/>
        </p:spPr>
        <p:txBody>
          <a:bodyPr wrap="none" lIns="0" tIns="0" rIns="0" bIns="0" rtlCol="0" anchor="t"/>
          <a:lstStyle/>
          <a:p>
            <a:pPr algn="l" indent="0" marL="0">
              <a:lnSpc>
                <a:spcPts val="2500"/>
              </a:lnSpc>
              <a:buNone/>
            </a:pPr>
            <a:r>
              <a:rPr lang="en-US" sz="1550" dirty="0">
                <a:solidFill>
                  <a:srgbClr val="272525"/>
                </a:solidFill>
                <a:latin typeface="Inter Light" pitchFamily="34" charset="0"/>
                <a:ea typeface="Inter Light" pitchFamily="34" charset="-122"/>
                <a:cs typeface="Inter Light" pitchFamily="34" charset="-120"/>
              </a:rPr>
              <a:t>04</a:t>
            </a:r>
            <a:endParaRPr lang="en-US" sz="1550" dirty="0"/>
          </a:p>
        </p:txBody>
      </p:sp>
      <p:sp>
        <p:nvSpPr>
          <p:cNvPr id="18" name="Shape 16"/>
          <p:cNvSpPr/>
          <p:nvPr/>
        </p:nvSpPr>
        <p:spPr>
          <a:xfrm>
            <a:off x="7414379" y="6004679"/>
            <a:ext cx="6422231" cy="22860"/>
          </a:xfrm>
          <a:prstGeom prst="rect">
            <a:avLst/>
          </a:prstGeom>
          <a:solidFill>
            <a:srgbClr val="4950BC"/>
          </a:solidFill>
          <a:ln/>
        </p:spPr>
      </p:sp>
      <p:sp>
        <p:nvSpPr>
          <p:cNvPr id="19" name="Text 17"/>
          <p:cNvSpPr/>
          <p:nvPr/>
        </p:nvSpPr>
        <p:spPr>
          <a:xfrm>
            <a:off x="7414379" y="6149578"/>
            <a:ext cx="2643664" cy="310158"/>
          </a:xfrm>
          <a:prstGeom prst="rect">
            <a:avLst/>
          </a:prstGeom>
          <a:noFill/>
          <a:ln/>
        </p:spPr>
        <p:txBody>
          <a:bodyPr wrap="none" lIns="0" tIns="0" rIns="0" bIns="0" rtlCol="0" anchor="t"/>
          <a:lstStyle/>
          <a:p>
            <a:pPr algn="l" indent="0" marL="0">
              <a:lnSpc>
                <a:spcPts val="2400"/>
              </a:lnSpc>
              <a:buNone/>
            </a:pPr>
            <a:r>
              <a:rPr lang="en-US" sz="1950" b="1" dirty="0">
                <a:solidFill>
                  <a:srgbClr val="272525"/>
                </a:solidFill>
                <a:latin typeface="Inter Bold" pitchFamily="34" charset="0"/>
                <a:ea typeface="Inter Bold" pitchFamily="34" charset="-122"/>
                <a:cs typeface="Inter Bold" pitchFamily="34" charset="-120"/>
              </a:rPr>
              <a:t>Bytecode is produced</a:t>
            </a:r>
            <a:endParaRPr lang="en-US" sz="1950" dirty="0"/>
          </a:p>
        </p:txBody>
      </p:sp>
      <p:sp>
        <p:nvSpPr>
          <p:cNvPr id="20" name="Text 18"/>
          <p:cNvSpPr/>
          <p:nvPr/>
        </p:nvSpPr>
        <p:spPr>
          <a:xfrm>
            <a:off x="7414379" y="6578798"/>
            <a:ext cx="6422231" cy="635079"/>
          </a:xfrm>
          <a:prstGeom prst="rect">
            <a:avLst/>
          </a:prstGeom>
          <a:noFill/>
          <a:ln/>
        </p:spPr>
        <p:txBody>
          <a:bodyPr wrap="square" lIns="0" tIns="0" rIns="0" bIns="0" rtlCol="0" anchor="t"/>
          <a:lstStyle/>
          <a:p>
            <a:pPr algn="l" indent="0" marL="0">
              <a:lnSpc>
                <a:spcPts val="2500"/>
              </a:lnSpc>
              <a:buNone/>
            </a:pPr>
            <a:r>
              <a:rPr lang="en-US" sz="1550" dirty="0">
                <a:solidFill>
                  <a:srgbClr val="272525"/>
                </a:solidFill>
                <a:latin typeface="Inter" pitchFamily="34" charset="0"/>
                <a:ea typeface="Inter" pitchFamily="34" charset="-122"/>
                <a:cs typeface="Inter" pitchFamily="34" charset="-120"/>
              </a:rPr>
              <a:t>Final compilation produces executable bytecode with zero runtime cost</a:t>
            </a:r>
            <a:endParaRPr lang="en-US" sz="1550" dirty="0"/>
          </a:p>
        </p:txBody>
      </p:sp>
      <p:sp>
        <p:nvSpPr>
          <p:cNvPr id="21" name="Text 19"/>
          <p:cNvSpPr/>
          <p:nvPr/>
        </p:nvSpPr>
        <p:spPr>
          <a:xfrm>
            <a:off x="793790" y="7585948"/>
            <a:ext cx="13042821" cy="952619"/>
          </a:xfrm>
          <a:prstGeom prst="rect">
            <a:avLst/>
          </a:prstGeom>
          <a:noFill/>
          <a:ln/>
        </p:spPr>
        <p:txBody>
          <a:bodyPr wrap="square" lIns="0" tIns="0" rIns="0" bIns="0" rtlCol="0" anchor="t"/>
          <a:lstStyle/>
          <a:p>
            <a:pPr algn="l" indent="0" marL="0">
              <a:lnSpc>
                <a:spcPts val="2500"/>
              </a:lnSpc>
              <a:buNone/>
            </a:pPr>
            <a:r>
              <a:rPr lang="en-US" sz="1550" dirty="0">
                <a:solidFill>
                  <a:srgbClr val="272525"/>
                </a:solidFill>
                <a:latin typeface="Inter" pitchFamily="34" charset="0"/>
                <a:ea typeface="Inter" pitchFamily="34" charset="-122"/>
                <a:cs typeface="Inter" pitchFamily="34" charset="-120"/>
              </a:rPr>
              <a:t>A macro is a program that runs during compilation. It receives Scala code as input and generates new Scala code as output. Crucially, macros don't run business logic—they create the code that will run later at runtime. Because macros exist only during compilation, they add no runtime overhead.</a:t>
            </a:r>
            <a:endParaRPr lang="en-US" sz="155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Shape 0"/>
          <p:cNvSpPr/>
          <p:nvPr/>
        </p:nvSpPr>
        <p:spPr>
          <a:xfrm>
            <a:off x="793790" y="2336721"/>
            <a:ext cx="1246227" cy="388382"/>
          </a:xfrm>
          <a:prstGeom prst="roundRect">
            <a:avLst>
              <a:gd name="adj" fmla="val 17171"/>
            </a:avLst>
          </a:prstGeom>
          <a:noFill/>
          <a:ln w="7620">
            <a:solidFill>
              <a:srgbClr val="4950BC"/>
            </a:solidFill>
            <a:prstDash val="solid"/>
          </a:ln>
        </p:spPr>
      </p:sp>
      <p:pic>
        <p:nvPicPr>
          <p:cNvPr id="3" name="Image 0" descr="preencoded.png">    </p:cNvPr>
          <p:cNvPicPr>
            <a:picLocks noChangeAspect="1"/>
          </p:cNvPicPr>
          <p:nvPr/>
        </p:nvPicPr>
        <p:blipFill>
          <a:blip r:embed="rId1">
            <a:extLst>
              <a:ext uri="{96DAC541-7B7A-43D3-8B79-37D633B846F1}">
                <asvg:svgBlip xmlns:asvg="http://schemas.microsoft.com/office/drawing/2016/SVG/main" r:embed="rId2"/>
              </a:ext>
            </a:extLst>
          </a:blip>
          <a:stretch>
            <a:fillRect/>
          </a:stretch>
        </p:blipFill>
        <p:spPr>
          <a:xfrm>
            <a:off x="920472" y="2451497"/>
            <a:ext cx="158710" cy="158710"/>
          </a:xfrm>
          <a:prstGeom prst="rect">
            <a:avLst/>
          </a:prstGeom>
        </p:spPr>
      </p:pic>
      <p:sp>
        <p:nvSpPr>
          <p:cNvPr id="4" name="Text 1"/>
          <p:cNvSpPr/>
          <p:nvPr/>
        </p:nvSpPr>
        <p:spPr>
          <a:xfrm>
            <a:off x="1158478" y="2403872"/>
            <a:ext cx="754856" cy="254079"/>
          </a:xfrm>
          <a:prstGeom prst="rect">
            <a:avLst/>
          </a:prstGeom>
          <a:noFill/>
          <a:ln/>
        </p:spPr>
        <p:txBody>
          <a:bodyPr wrap="none" lIns="0" tIns="0" rIns="0" bIns="0" rtlCol="0" anchor="t"/>
          <a:lstStyle/>
          <a:p>
            <a:pPr algn="l" indent="0" marL="0">
              <a:lnSpc>
                <a:spcPts val="2000"/>
              </a:lnSpc>
              <a:buNone/>
            </a:pPr>
            <a:r>
              <a:rPr lang="en-US" sz="1250" dirty="0">
                <a:solidFill>
                  <a:srgbClr val="4950BC"/>
                </a:solidFill>
                <a:latin typeface="Inter" pitchFamily="34" charset="0"/>
                <a:ea typeface="Inter" pitchFamily="34" charset="-122"/>
                <a:cs typeface="Inter" pitchFamily="34" charset="-120"/>
              </a:rPr>
              <a:t>BENEFITS</a:t>
            </a:r>
            <a:endParaRPr lang="en-US" sz="1250" dirty="0"/>
          </a:p>
        </p:txBody>
      </p:sp>
      <p:sp>
        <p:nvSpPr>
          <p:cNvPr id="5" name="Text 2"/>
          <p:cNvSpPr/>
          <p:nvPr/>
        </p:nvSpPr>
        <p:spPr>
          <a:xfrm>
            <a:off x="793790" y="2804398"/>
            <a:ext cx="8704659" cy="620078"/>
          </a:xfrm>
          <a:prstGeom prst="rect">
            <a:avLst/>
          </a:prstGeom>
          <a:noFill/>
          <a:ln/>
        </p:spPr>
        <p:txBody>
          <a:bodyPr wrap="none" lIns="0" tIns="0" rIns="0" bIns="0" rtlCol="0" anchor="t"/>
          <a:lstStyle/>
          <a:p>
            <a:pPr algn="l" indent="0" marL="0">
              <a:lnSpc>
                <a:spcPts val="4850"/>
              </a:lnSpc>
              <a:buNone/>
            </a:pPr>
            <a:r>
              <a:rPr lang="en-US" sz="3900" b="1" dirty="0">
                <a:solidFill>
                  <a:srgbClr val="000000"/>
                </a:solidFill>
                <a:latin typeface="Inter Bold" pitchFamily="34" charset="0"/>
                <a:ea typeface="Inter Bold" pitchFamily="34" charset="-122"/>
                <a:cs typeface="Inter Bold" pitchFamily="34" charset="-120"/>
              </a:rPr>
              <a:t>Real-World Impact and Applications</a:t>
            </a:r>
            <a:endParaRPr lang="en-US" sz="3900" dirty="0"/>
          </a:p>
        </p:txBody>
      </p:sp>
      <p:pic>
        <p:nvPicPr>
          <p:cNvPr id="6" name="Image 1" descr="preencoded.png">    </p:cNvPr>
          <p:cNvPicPr>
            <a:picLocks noChangeAspect="1"/>
          </p:cNvPicPr>
          <p:nvPr/>
        </p:nvPicPr>
        <p:blipFill>
          <a:blip r:embed="rId3"/>
          <a:stretch>
            <a:fillRect/>
          </a:stretch>
        </p:blipFill>
        <p:spPr>
          <a:xfrm>
            <a:off x="793790" y="3722132"/>
            <a:ext cx="2425660" cy="2425660"/>
          </a:xfrm>
          <a:prstGeom prst="rect">
            <a:avLst/>
          </a:prstGeom>
        </p:spPr>
      </p:pic>
      <p:sp>
        <p:nvSpPr>
          <p:cNvPr id="7" name="Text 3"/>
          <p:cNvSpPr/>
          <p:nvPr/>
        </p:nvSpPr>
        <p:spPr>
          <a:xfrm>
            <a:off x="793790" y="6395799"/>
            <a:ext cx="2976801" cy="310158"/>
          </a:xfrm>
          <a:prstGeom prst="rect">
            <a:avLst/>
          </a:prstGeom>
          <a:noFill/>
          <a:ln/>
        </p:spPr>
        <p:txBody>
          <a:bodyPr wrap="none" lIns="0" tIns="0" rIns="0" bIns="0" rtlCol="0" anchor="t"/>
          <a:lstStyle/>
          <a:p>
            <a:pPr algn="l" indent="0" marL="0">
              <a:lnSpc>
                <a:spcPts val="2400"/>
              </a:lnSpc>
              <a:buNone/>
            </a:pPr>
            <a:r>
              <a:rPr lang="en-US" sz="1950" b="1" dirty="0">
                <a:solidFill>
                  <a:srgbClr val="272525"/>
                </a:solidFill>
                <a:latin typeface="Inter Bold" pitchFamily="34" charset="0"/>
                <a:ea typeface="Inter Bold" pitchFamily="34" charset="-122"/>
                <a:cs typeface="Inter Bold" pitchFamily="34" charset="-120"/>
              </a:rPr>
              <a:t>Compile-Time Validation</a:t>
            </a:r>
            <a:endParaRPr lang="en-US" sz="1950" dirty="0"/>
          </a:p>
        </p:txBody>
      </p:sp>
      <p:sp>
        <p:nvSpPr>
          <p:cNvPr id="8" name="Text 4"/>
          <p:cNvSpPr/>
          <p:nvPr/>
        </p:nvSpPr>
        <p:spPr>
          <a:xfrm>
            <a:off x="793790" y="6825020"/>
            <a:ext cx="4182189" cy="952619"/>
          </a:xfrm>
          <a:prstGeom prst="rect">
            <a:avLst/>
          </a:prstGeom>
          <a:noFill/>
          <a:ln/>
        </p:spPr>
        <p:txBody>
          <a:bodyPr wrap="square" lIns="0" tIns="0" rIns="0" bIns="0" rtlCol="0" anchor="t"/>
          <a:lstStyle/>
          <a:p>
            <a:pPr algn="l" indent="0" marL="0">
              <a:lnSpc>
                <a:spcPts val="2500"/>
              </a:lnSpc>
              <a:buNone/>
            </a:pPr>
            <a:r>
              <a:rPr lang="en-US" sz="1550" dirty="0">
                <a:solidFill>
                  <a:srgbClr val="272525"/>
                </a:solidFill>
                <a:latin typeface="Inter" pitchFamily="34" charset="0"/>
                <a:ea typeface="Inter" pitchFamily="34" charset="-122"/>
                <a:cs typeface="Inter" pitchFamily="34" charset="-120"/>
              </a:rPr>
              <a:t>Check SQL queries, regular expressions, and configurations before the program runs, catching errors early</a:t>
            </a:r>
            <a:endParaRPr lang="en-US" sz="1550" dirty="0"/>
          </a:p>
        </p:txBody>
      </p:sp>
      <p:pic>
        <p:nvPicPr>
          <p:cNvPr id="9" name="Image 2" descr="preencoded.png">    </p:cNvPr>
          <p:cNvPicPr>
            <a:picLocks noChangeAspect="1"/>
          </p:cNvPicPr>
          <p:nvPr/>
        </p:nvPicPr>
        <p:blipFill>
          <a:blip r:embed="rId4"/>
          <a:stretch>
            <a:fillRect/>
          </a:stretch>
        </p:blipFill>
        <p:spPr>
          <a:xfrm>
            <a:off x="5223986" y="3722132"/>
            <a:ext cx="2425660" cy="2425660"/>
          </a:xfrm>
          <a:prstGeom prst="rect">
            <a:avLst/>
          </a:prstGeom>
        </p:spPr>
      </p:pic>
      <p:sp>
        <p:nvSpPr>
          <p:cNvPr id="10" name="Text 5"/>
          <p:cNvSpPr/>
          <p:nvPr/>
        </p:nvSpPr>
        <p:spPr>
          <a:xfrm>
            <a:off x="5223986" y="6395799"/>
            <a:ext cx="2861667" cy="310158"/>
          </a:xfrm>
          <a:prstGeom prst="rect">
            <a:avLst/>
          </a:prstGeom>
          <a:noFill/>
          <a:ln/>
        </p:spPr>
        <p:txBody>
          <a:bodyPr wrap="none" lIns="0" tIns="0" rIns="0" bIns="0" rtlCol="0" anchor="t"/>
          <a:lstStyle/>
          <a:p>
            <a:pPr algn="l" indent="0" marL="0">
              <a:lnSpc>
                <a:spcPts val="2400"/>
              </a:lnSpc>
              <a:buNone/>
            </a:pPr>
            <a:r>
              <a:rPr lang="en-US" sz="1950" b="1" dirty="0">
                <a:solidFill>
                  <a:srgbClr val="272525"/>
                </a:solidFill>
                <a:latin typeface="Inter Bold" pitchFamily="34" charset="0"/>
                <a:ea typeface="Inter Bold" pitchFamily="34" charset="-122"/>
                <a:cs typeface="Inter Bold" pitchFamily="34" charset="-120"/>
              </a:rPr>
              <a:t>Zero-Cost Abstractions</a:t>
            </a:r>
            <a:endParaRPr lang="en-US" sz="1950" dirty="0"/>
          </a:p>
        </p:txBody>
      </p:sp>
      <p:sp>
        <p:nvSpPr>
          <p:cNvPr id="11" name="Text 6"/>
          <p:cNvSpPr/>
          <p:nvPr/>
        </p:nvSpPr>
        <p:spPr>
          <a:xfrm>
            <a:off x="5223986" y="6825020"/>
            <a:ext cx="4182308" cy="952619"/>
          </a:xfrm>
          <a:prstGeom prst="rect">
            <a:avLst/>
          </a:prstGeom>
          <a:noFill/>
          <a:ln/>
        </p:spPr>
        <p:txBody>
          <a:bodyPr wrap="square" lIns="0" tIns="0" rIns="0" bIns="0" rtlCol="0" anchor="t"/>
          <a:lstStyle/>
          <a:p>
            <a:pPr algn="l" indent="0" marL="0">
              <a:lnSpc>
                <a:spcPts val="2500"/>
              </a:lnSpc>
              <a:buNone/>
            </a:pPr>
            <a:r>
              <a:rPr lang="en-US" sz="1550" dirty="0">
                <a:solidFill>
                  <a:srgbClr val="272525"/>
                </a:solidFill>
                <a:latin typeface="Inter" pitchFamily="34" charset="0"/>
                <a:ea typeface="Inter" pitchFamily="34" charset="-122"/>
                <a:cs typeface="Inter" pitchFamily="34" charset="-120"/>
              </a:rPr>
              <a:t>Create logging and debugging tools that disappear when disabled, with no runtime overhead</a:t>
            </a:r>
            <a:endParaRPr lang="en-US" sz="1550" dirty="0"/>
          </a:p>
        </p:txBody>
      </p:sp>
      <p:pic>
        <p:nvPicPr>
          <p:cNvPr id="12" name="Image 3" descr="preencoded.png">    </p:cNvPr>
          <p:cNvPicPr>
            <a:picLocks noChangeAspect="1"/>
          </p:cNvPicPr>
          <p:nvPr/>
        </p:nvPicPr>
        <p:blipFill>
          <a:blip r:embed="rId5"/>
          <a:stretch>
            <a:fillRect/>
          </a:stretch>
        </p:blipFill>
        <p:spPr>
          <a:xfrm>
            <a:off x="9654302" y="3722132"/>
            <a:ext cx="2425660" cy="2425660"/>
          </a:xfrm>
          <a:prstGeom prst="rect">
            <a:avLst/>
          </a:prstGeom>
        </p:spPr>
      </p:pic>
      <p:sp>
        <p:nvSpPr>
          <p:cNvPr id="13" name="Text 7"/>
          <p:cNvSpPr/>
          <p:nvPr/>
        </p:nvSpPr>
        <p:spPr>
          <a:xfrm>
            <a:off x="9654302" y="6395799"/>
            <a:ext cx="2617946" cy="310158"/>
          </a:xfrm>
          <a:prstGeom prst="rect">
            <a:avLst/>
          </a:prstGeom>
          <a:noFill/>
          <a:ln/>
        </p:spPr>
        <p:txBody>
          <a:bodyPr wrap="none" lIns="0" tIns="0" rIns="0" bIns="0" rtlCol="0" anchor="t"/>
          <a:lstStyle/>
          <a:p>
            <a:pPr algn="l" indent="0" marL="0">
              <a:lnSpc>
                <a:spcPts val="2400"/>
              </a:lnSpc>
              <a:buNone/>
            </a:pPr>
            <a:r>
              <a:rPr lang="en-US" sz="1950" b="1" dirty="0">
                <a:solidFill>
                  <a:srgbClr val="272525"/>
                </a:solidFill>
                <a:latin typeface="Inter Bold" pitchFamily="34" charset="0"/>
                <a:ea typeface="Inter Bold" pitchFamily="34" charset="-122"/>
                <a:cs typeface="Inter Bold" pitchFamily="34" charset="-120"/>
              </a:rPr>
              <a:t>Automatic Boilerplate</a:t>
            </a:r>
            <a:endParaRPr lang="en-US" sz="1950" dirty="0"/>
          </a:p>
        </p:txBody>
      </p:sp>
      <p:sp>
        <p:nvSpPr>
          <p:cNvPr id="14" name="Text 8"/>
          <p:cNvSpPr/>
          <p:nvPr/>
        </p:nvSpPr>
        <p:spPr>
          <a:xfrm>
            <a:off x="9654302" y="6825020"/>
            <a:ext cx="4182308" cy="952619"/>
          </a:xfrm>
          <a:prstGeom prst="rect">
            <a:avLst/>
          </a:prstGeom>
          <a:noFill/>
          <a:ln/>
        </p:spPr>
        <p:txBody>
          <a:bodyPr wrap="square" lIns="0" tIns="0" rIns="0" bIns="0" rtlCol="0" anchor="t"/>
          <a:lstStyle/>
          <a:p>
            <a:pPr algn="l" indent="0" marL="0">
              <a:lnSpc>
                <a:spcPts val="2500"/>
              </a:lnSpc>
              <a:buNone/>
            </a:pPr>
            <a:r>
              <a:rPr lang="en-US" sz="1550" dirty="0">
                <a:solidFill>
                  <a:srgbClr val="272525"/>
                </a:solidFill>
                <a:latin typeface="Inter" pitchFamily="34" charset="0"/>
                <a:ea typeface="Inter" pitchFamily="34" charset="-122"/>
                <a:cs typeface="Inter" pitchFamily="34" charset="-120"/>
              </a:rPr>
              <a:t>Generate large amounts of repetitive code automatically without manual effort or runtime cost</a:t>
            </a:r>
            <a:endParaRPr lang="en-US" sz="1550" dirty="0"/>
          </a:p>
        </p:txBody>
      </p:sp>
      <p:sp>
        <p:nvSpPr>
          <p:cNvPr id="15" name="Text 9"/>
          <p:cNvSpPr/>
          <p:nvPr/>
        </p:nvSpPr>
        <p:spPr>
          <a:xfrm>
            <a:off x="793790" y="8000881"/>
            <a:ext cx="13042821" cy="635079"/>
          </a:xfrm>
          <a:prstGeom prst="rect">
            <a:avLst/>
          </a:prstGeom>
          <a:noFill/>
          <a:ln/>
        </p:spPr>
        <p:txBody>
          <a:bodyPr wrap="square" lIns="0" tIns="0" rIns="0" bIns="0" rtlCol="0" anchor="t"/>
          <a:lstStyle/>
          <a:p>
            <a:pPr algn="l" indent="0" marL="0">
              <a:lnSpc>
                <a:spcPts val="2500"/>
              </a:lnSpc>
              <a:buNone/>
            </a:pPr>
            <a:r>
              <a:rPr lang="en-US" sz="1550" dirty="0">
                <a:solidFill>
                  <a:srgbClr val="272525"/>
                </a:solidFill>
                <a:latin typeface="Inter" pitchFamily="34" charset="0"/>
                <a:ea typeface="Inter" pitchFamily="34" charset="-122"/>
                <a:cs typeface="Inter" pitchFamily="34" charset="-120"/>
              </a:rPr>
              <a:t>Leading Scala libraries leverage macros extensively. The Scala standard library, ZIO, Circe, and Shapeless all use macros to generate type-safe, efficient code while maintaining simple, elegant APIs for developers.</a:t>
            </a:r>
            <a:endParaRPr lang="en-US" sz="155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Shape 0"/>
          <p:cNvSpPr/>
          <p:nvPr/>
        </p:nvSpPr>
        <p:spPr>
          <a:xfrm>
            <a:off x="793790" y="2969181"/>
            <a:ext cx="1379815" cy="388382"/>
          </a:xfrm>
          <a:prstGeom prst="roundRect">
            <a:avLst>
              <a:gd name="adj" fmla="val 17171"/>
            </a:avLst>
          </a:prstGeom>
          <a:noFill/>
          <a:ln w="7620">
            <a:solidFill>
              <a:srgbClr val="4950BC"/>
            </a:solidFill>
            <a:prstDash val="solid"/>
          </a:ln>
        </p:spPr>
      </p:sp>
      <p:sp>
        <p:nvSpPr>
          <p:cNvPr id="3" name="Text 1"/>
          <p:cNvSpPr/>
          <p:nvPr/>
        </p:nvSpPr>
        <p:spPr>
          <a:xfrm>
            <a:off x="920472" y="3036332"/>
            <a:ext cx="1126450" cy="254079"/>
          </a:xfrm>
          <a:prstGeom prst="rect">
            <a:avLst/>
          </a:prstGeom>
          <a:noFill/>
          <a:ln/>
        </p:spPr>
        <p:txBody>
          <a:bodyPr wrap="none" lIns="0" tIns="0" rIns="0" bIns="0" rtlCol="0" anchor="t"/>
          <a:lstStyle/>
          <a:p>
            <a:pPr algn="l" indent="0" marL="0">
              <a:lnSpc>
                <a:spcPts val="2000"/>
              </a:lnSpc>
              <a:buNone/>
            </a:pPr>
            <a:r>
              <a:rPr lang="en-US" sz="1250" dirty="0">
                <a:solidFill>
                  <a:srgbClr val="4950BC"/>
                </a:solidFill>
                <a:latin typeface="Inter" pitchFamily="34" charset="0"/>
                <a:ea typeface="Inter" pitchFamily="34" charset="-122"/>
                <a:cs typeface="Inter" pitchFamily="34" charset="-120"/>
              </a:rPr>
              <a:t>KEY CONCEPT</a:t>
            </a:r>
            <a:endParaRPr lang="en-US" sz="1250" dirty="0"/>
          </a:p>
        </p:txBody>
      </p:sp>
      <p:sp>
        <p:nvSpPr>
          <p:cNvPr id="4" name="Text 2"/>
          <p:cNvSpPr/>
          <p:nvPr/>
        </p:nvSpPr>
        <p:spPr>
          <a:xfrm>
            <a:off x="793790" y="3436858"/>
            <a:ext cx="10101501" cy="620078"/>
          </a:xfrm>
          <a:prstGeom prst="rect">
            <a:avLst/>
          </a:prstGeom>
          <a:noFill/>
          <a:ln/>
        </p:spPr>
        <p:txBody>
          <a:bodyPr wrap="none" lIns="0" tIns="0" rIns="0" bIns="0" rtlCol="0" anchor="t"/>
          <a:lstStyle/>
          <a:p>
            <a:pPr algn="l" indent="0" marL="0">
              <a:lnSpc>
                <a:spcPts val="4850"/>
              </a:lnSpc>
              <a:buNone/>
            </a:pPr>
            <a:r>
              <a:rPr lang="en-US" sz="3900" b="1" dirty="0">
                <a:solidFill>
                  <a:srgbClr val="000000"/>
                </a:solidFill>
                <a:latin typeface="Inter Bold" pitchFamily="34" charset="0"/>
                <a:ea typeface="Inter Bold" pitchFamily="34" charset="-122"/>
                <a:cs typeface="Inter Bold" pitchFamily="34" charset="-120"/>
              </a:rPr>
              <a:t>Two Worlds, One Scala: Phase Separation</a:t>
            </a:r>
            <a:endParaRPr lang="en-US" sz="3900" dirty="0"/>
          </a:p>
        </p:txBody>
      </p:sp>
      <p:sp>
        <p:nvSpPr>
          <p:cNvPr id="5" name="Text 3"/>
          <p:cNvSpPr/>
          <p:nvPr/>
        </p:nvSpPr>
        <p:spPr>
          <a:xfrm>
            <a:off x="793790" y="4552950"/>
            <a:ext cx="2480905" cy="310158"/>
          </a:xfrm>
          <a:prstGeom prst="rect">
            <a:avLst/>
          </a:prstGeom>
          <a:noFill/>
          <a:ln/>
        </p:spPr>
        <p:txBody>
          <a:bodyPr wrap="none" lIns="0" tIns="0" rIns="0" bIns="0" rtlCol="0" anchor="t"/>
          <a:lstStyle/>
          <a:p>
            <a:pPr algn="l" indent="0" marL="0">
              <a:lnSpc>
                <a:spcPts val="2400"/>
              </a:lnSpc>
              <a:buNone/>
            </a:pPr>
            <a:r>
              <a:rPr lang="en-US" sz="1950" b="1" dirty="0">
                <a:solidFill>
                  <a:srgbClr val="000000"/>
                </a:solidFill>
                <a:latin typeface="Inter Bold" pitchFamily="34" charset="0"/>
                <a:ea typeface="Inter Bold" pitchFamily="34" charset="-122"/>
                <a:cs typeface="Inter Bold" pitchFamily="34" charset="-120"/>
              </a:rPr>
              <a:t>Runtime Phase</a:t>
            </a:r>
            <a:endParaRPr lang="en-US" sz="1950" dirty="0"/>
          </a:p>
        </p:txBody>
      </p:sp>
      <p:sp>
        <p:nvSpPr>
          <p:cNvPr id="6" name="Text 4"/>
          <p:cNvSpPr/>
          <p:nvPr/>
        </p:nvSpPr>
        <p:spPr>
          <a:xfrm>
            <a:off x="793790" y="5061466"/>
            <a:ext cx="6279356" cy="1270159"/>
          </a:xfrm>
          <a:prstGeom prst="rect">
            <a:avLst/>
          </a:prstGeom>
          <a:noFill/>
          <a:ln/>
        </p:spPr>
        <p:txBody>
          <a:bodyPr wrap="square" lIns="0" tIns="0" rIns="0" bIns="0" rtlCol="0" anchor="t"/>
          <a:lstStyle/>
          <a:p>
            <a:pPr algn="l" indent="0" marL="0">
              <a:lnSpc>
                <a:spcPts val="2500"/>
              </a:lnSpc>
              <a:buNone/>
            </a:pPr>
            <a:r>
              <a:rPr lang="en-US" sz="1550" dirty="0">
                <a:solidFill>
                  <a:srgbClr val="272525"/>
                </a:solidFill>
                <a:latin typeface="Inter" pitchFamily="34" charset="0"/>
                <a:ea typeface="Inter" pitchFamily="34" charset="-122"/>
                <a:cs typeface="Inter" pitchFamily="34" charset="-120"/>
              </a:rPr>
              <a:t>Normal Scala syntax dictates the logic and behavior executed when your program runs. This is where business rules, data processing, and user interactions take place. The compiler ensures type safety based on this syntax before execution begins.</a:t>
            </a:r>
            <a:endParaRPr lang="en-US" sz="1550" dirty="0"/>
          </a:p>
        </p:txBody>
      </p:sp>
      <p:sp>
        <p:nvSpPr>
          <p:cNvPr id="7" name="Text 5"/>
          <p:cNvSpPr/>
          <p:nvPr/>
        </p:nvSpPr>
        <p:spPr>
          <a:xfrm>
            <a:off x="7564874" y="4552950"/>
            <a:ext cx="2508766" cy="310158"/>
          </a:xfrm>
          <a:prstGeom prst="rect">
            <a:avLst/>
          </a:prstGeom>
          <a:noFill/>
          <a:ln/>
        </p:spPr>
        <p:txBody>
          <a:bodyPr wrap="none" lIns="0" tIns="0" rIns="0" bIns="0" rtlCol="0" anchor="t"/>
          <a:lstStyle/>
          <a:p>
            <a:pPr algn="l" indent="0" marL="0">
              <a:lnSpc>
                <a:spcPts val="2400"/>
              </a:lnSpc>
              <a:buNone/>
            </a:pPr>
            <a:r>
              <a:rPr lang="en-US" sz="1950" b="1" dirty="0">
                <a:solidFill>
                  <a:srgbClr val="000000"/>
                </a:solidFill>
                <a:latin typeface="Inter Bold" pitchFamily="34" charset="0"/>
                <a:ea typeface="Inter Bold" pitchFamily="34" charset="-122"/>
                <a:cs typeface="Inter Bold" pitchFamily="34" charset="-120"/>
              </a:rPr>
              <a:t>Compile-Time Phase</a:t>
            </a:r>
            <a:endParaRPr lang="en-US" sz="1950" dirty="0"/>
          </a:p>
        </p:txBody>
      </p:sp>
      <p:sp>
        <p:nvSpPr>
          <p:cNvPr id="8" name="Text 6"/>
          <p:cNvSpPr/>
          <p:nvPr/>
        </p:nvSpPr>
        <p:spPr>
          <a:xfrm>
            <a:off x="7564874" y="5061466"/>
            <a:ext cx="6279356" cy="1587698"/>
          </a:xfrm>
          <a:prstGeom prst="rect">
            <a:avLst/>
          </a:prstGeom>
          <a:noFill/>
          <a:ln/>
        </p:spPr>
        <p:txBody>
          <a:bodyPr wrap="square" lIns="0" tIns="0" rIns="0" bIns="0" rtlCol="0" anchor="t"/>
          <a:lstStyle/>
          <a:p>
            <a:pPr algn="l" indent="0" marL="0">
              <a:lnSpc>
                <a:spcPts val="2500"/>
              </a:lnSpc>
              <a:buNone/>
            </a:pPr>
            <a:r>
              <a:rPr lang="en-US" sz="1550" dirty="0">
                <a:solidFill>
                  <a:srgbClr val="272525"/>
                </a:solidFill>
                <a:latin typeface="Inter" pitchFamily="34" charset="0"/>
                <a:ea typeface="Inter" pitchFamily="34" charset="-122"/>
                <a:cs typeface="Inter" pitchFamily="34" charset="-120"/>
              </a:rPr>
              <a:t>Macro syntax operates entirely during compilation. It generates new Scala code based on your input, performing advanced transformations and optimizations. This code is then integrated and type-checked, existing only to produce the efficient runtime code.</a:t>
            </a:r>
            <a:endParaRPr lang="en-US" sz="1550" dirty="0"/>
          </a:p>
        </p:txBody>
      </p:sp>
      <p:sp>
        <p:nvSpPr>
          <p:cNvPr id="9" name="Text 7"/>
          <p:cNvSpPr/>
          <p:nvPr/>
        </p:nvSpPr>
        <p:spPr>
          <a:xfrm>
            <a:off x="793790" y="7051000"/>
            <a:ext cx="13042821" cy="952619"/>
          </a:xfrm>
          <a:prstGeom prst="rect">
            <a:avLst/>
          </a:prstGeom>
          <a:noFill/>
          <a:ln/>
        </p:spPr>
        <p:txBody>
          <a:bodyPr wrap="square" lIns="0" tIns="0" rIns="0" bIns="0" rtlCol="0" anchor="t"/>
          <a:lstStyle/>
          <a:p>
            <a:pPr algn="l" indent="0" marL="0">
              <a:lnSpc>
                <a:spcPts val="2500"/>
              </a:lnSpc>
              <a:buNone/>
            </a:pPr>
            <a:r>
              <a:rPr lang="en-US" sz="1550" dirty="0">
                <a:solidFill>
                  <a:srgbClr val="272525"/>
                </a:solidFill>
                <a:latin typeface="Inter" pitchFamily="34" charset="0"/>
                <a:ea typeface="Inter" pitchFamily="34" charset="-122"/>
                <a:cs typeface="Inter" pitchFamily="34" charset="-120"/>
              </a:rPr>
              <a:t>This clear separation allows for powerful compile-time optimizations and code generation without imposing any runtime overhead. It ensures that the core logic remains readable and focused on solving business problems, while macros handle the heavy lifting of boilerplate and metaprogramming at build time.</a:t>
            </a:r>
            <a:endParaRPr lang="en-US" sz="155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Text 0"/>
          <p:cNvSpPr/>
          <p:nvPr/>
        </p:nvSpPr>
        <p:spPr>
          <a:xfrm>
            <a:off x="793790" y="3002161"/>
            <a:ext cx="13042821" cy="1240155"/>
          </a:xfrm>
          <a:prstGeom prst="rect">
            <a:avLst/>
          </a:prstGeom>
          <a:noFill/>
          <a:ln/>
        </p:spPr>
        <p:txBody>
          <a:bodyPr wrap="square" lIns="0" tIns="0" rIns="0" bIns="0" rtlCol="0" anchor="t"/>
          <a:lstStyle/>
          <a:p>
            <a:pPr algn="l" indent="0" marL="0">
              <a:lnSpc>
                <a:spcPts val="4850"/>
              </a:lnSpc>
              <a:buNone/>
            </a:pPr>
            <a:r>
              <a:rPr lang="en-US" sz="3900" b="1" dirty="0">
                <a:solidFill>
                  <a:srgbClr val="000000"/>
                </a:solidFill>
                <a:latin typeface="Inter Bold" pitchFamily="34" charset="0"/>
                <a:ea typeface="Inter Bold" pitchFamily="34" charset="-122"/>
                <a:cs typeface="Inter Bold" pitchFamily="34" charset="-120"/>
              </a:rPr>
              <a:t>Scala vs Zig: Different Approaches to Compile-Time Programming</a:t>
            </a:r>
            <a:endParaRPr lang="en-US" sz="3900" dirty="0"/>
          </a:p>
        </p:txBody>
      </p:sp>
      <p:sp>
        <p:nvSpPr>
          <p:cNvPr id="3" name="Text 1"/>
          <p:cNvSpPr/>
          <p:nvPr/>
        </p:nvSpPr>
        <p:spPr>
          <a:xfrm>
            <a:off x="793790" y="4738330"/>
            <a:ext cx="2480905" cy="310158"/>
          </a:xfrm>
          <a:prstGeom prst="rect">
            <a:avLst/>
          </a:prstGeom>
          <a:noFill/>
          <a:ln/>
        </p:spPr>
        <p:txBody>
          <a:bodyPr wrap="none" lIns="0" tIns="0" rIns="0" bIns="0" rtlCol="0" anchor="t"/>
          <a:lstStyle/>
          <a:p>
            <a:pPr algn="l" indent="0" marL="0">
              <a:lnSpc>
                <a:spcPts val="2400"/>
              </a:lnSpc>
              <a:buNone/>
            </a:pPr>
            <a:r>
              <a:rPr lang="en-US" sz="1950" b="1" dirty="0">
                <a:solidFill>
                  <a:srgbClr val="000000"/>
                </a:solidFill>
                <a:latin typeface="Inter Bold" pitchFamily="34" charset="0"/>
                <a:ea typeface="Inter Bold" pitchFamily="34" charset="-122"/>
                <a:cs typeface="Inter Bold" pitchFamily="34" charset="-120"/>
              </a:rPr>
              <a:t>Zig's comptime</a:t>
            </a:r>
            <a:endParaRPr lang="en-US" sz="1950" dirty="0"/>
          </a:p>
        </p:txBody>
      </p:sp>
      <p:sp>
        <p:nvSpPr>
          <p:cNvPr id="4" name="Text 2"/>
          <p:cNvSpPr/>
          <p:nvPr/>
        </p:nvSpPr>
        <p:spPr>
          <a:xfrm>
            <a:off x="793790" y="5246846"/>
            <a:ext cx="6279356" cy="1270236"/>
          </a:xfrm>
          <a:prstGeom prst="rect">
            <a:avLst/>
          </a:prstGeom>
          <a:noFill/>
          <a:ln/>
        </p:spPr>
        <p:txBody>
          <a:bodyPr wrap="square" lIns="0" tIns="0" rIns="0" bIns="0" rtlCol="0" anchor="t"/>
          <a:lstStyle/>
          <a:p>
            <a:pPr algn="l" marL="342900" indent="-342900">
              <a:lnSpc>
                <a:spcPts val="2500"/>
              </a:lnSpc>
              <a:buSzPct val="100000"/>
              <a:buChar char="•"/>
            </a:pPr>
            <a:r>
              <a:rPr lang="en-US" sz="1550" dirty="0">
                <a:solidFill>
                  <a:srgbClr val="272525"/>
                </a:solidFill>
                <a:latin typeface="Inter" pitchFamily="34" charset="0"/>
                <a:ea typeface="Inter" pitchFamily="34" charset="-122"/>
                <a:cs typeface="Inter" pitchFamily="34" charset="-120"/>
              </a:rPr>
              <a:t>Normal code runs at compile time</a:t>
            </a:r>
            <a:endParaRPr lang="en-US" sz="1550" dirty="0"/>
          </a:p>
          <a:p>
            <a:pPr algn="l" marL="342900" indent="-342900">
              <a:lnSpc>
                <a:spcPts val="2500"/>
              </a:lnSpc>
              <a:buSzPct val="100000"/>
              <a:buChar char="•"/>
            </a:pPr>
            <a:r>
              <a:rPr lang="en-US" sz="1550" dirty="0">
                <a:solidFill>
                  <a:srgbClr val="272525"/>
                </a:solidFill>
                <a:latin typeface="Inter" pitchFamily="34" charset="0"/>
                <a:ea typeface="Inter" pitchFamily="34" charset="-122"/>
                <a:cs typeface="Inter" pitchFamily="34" charset="-120"/>
              </a:rPr>
              <a:t>Simple and intuitive approach</a:t>
            </a:r>
            <a:endParaRPr lang="en-US" sz="1550" dirty="0"/>
          </a:p>
          <a:p>
            <a:pPr algn="l" marL="342900" indent="-342900">
              <a:lnSpc>
                <a:spcPts val="2500"/>
              </a:lnSpc>
              <a:buSzPct val="100000"/>
              <a:buChar char="•"/>
            </a:pPr>
            <a:r>
              <a:rPr lang="en-US" sz="1550" dirty="0">
                <a:solidFill>
                  <a:srgbClr val="272525"/>
                </a:solidFill>
                <a:latin typeface="Inter" pitchFamily="34" charset="0"/>
                <a:ea typeface="Inter" pitchFamily="34" charset="-122"/>
                <a:cs typeface="Inter" pitchFamily="34" charset="-120"/>
              </a:rPr>
              <a:t>Any runtime code can become compile-time code</a:t>
            </a:r>
            <a:endParaRPr lang="en-US" sz="1550" dirty="0"/>
          </a:p>
          <a:p>
            <a:pPr algn="l" marL="342900" indent="-342900">
              <a:lnSpc>
                <a:spcPts val="2500"/>
              </a:lnSpc>
              <a:buSzPct val="100000"/>
              <a:buChar char="•"/>
            </a:pPr>
            <a:r>
              <a:rPr lang="en-US" sz="1550" dirty="0">
                <a:solidFill>
                  <a:srgbClr val="272525"/>
                </a:solidFill>
                <a:latin typeface="Inter" pitchFamily="34" charset="0"/>
                <a:ea typeface="Inter" pitchFamily="34" charset="-122"/>
                <a:cs typeface="Inter" pitchFamily="34" charset="-120"/>
              </a:rPr>
              <a:t>Less separation between phases</a:t>
            </a:r>
            <a:endParaRPr lang="en-US" sz="1550" dirty="0"/>
          </a:p>
        </p:txBody>
      </p:sp>
      <p:sp>
        <p:nvSpPr>
          <p:cNvPr id="5" name="Text 3"/>
          <p:cNvSpPr/>
          <p:nvPr/>
        </p:nvSpPr>
        <p:spPr>
          <a:xfrm>
            <a:off x="7564874" y="4738330"/>
            <a:ext cx="2480905" cy="310158"/>
          </a:xfrm>
          <a:prstGeom prst="rect">
            <a:avLst/>
          </a:prstGeom>
          <a:noFill/>
          <a:ln/>
        </p:spPr>
        <p:txBody>
          <a:bodyPr wrap="none" lIns="0" tIns="0" rIns="0" bIns="0" rtlCol="0" anchor="t"/>
          <a:lstStyle/>
          <a:p>
            <a:pPr algn="l" indent="0" marL="0">
              <a:lnSpc>
                <a:spcPts val="2400"/>
              </a:lnSpc>
              <a:buNone/>
            </a:pPr>
            <a:r>
              <a:rPr lang="en-US" sz="1950" b="1" dirty="0">
                <a:solidFill>
                  <a:srgbClr val="000000"/>
                </a:solidFill>
                <a:latin typeface="Inter Bold" pitchFamily="34" charset="0"/>
                <a:ea typeface="Inter Bold" pitchFamily="34" charset="-122"/>
                <a:cs typeface="Inter Bold" pitchFamily="34" charset="-120"/>
              </a:rPr>
              <a:t>Scala's Macros</a:t>
            </a:r>
            <a:endParaRPr lang="en-US" sz="1950" dirty="0"/>
          </a:p>
        </p:txBody>
      </p:sp>
      <p:sp>
        <p:nvSpPr>
          <p:cNvPr id="6" name="Text 4"/>
          <p:cNvSpPr/>
          <p:nvPr/>
        </p:nvSpPr>
        <p:spPr>
          <a:xfrm>
            <a:off x="7564874" y="5246846"/>
            <a:ext cx="6279356" cy="1270236"/>
          </a:xfrm>
          <a:prstGeom prst="rect">
            <a:avLst/>
          </a:prstGeom>
          <a:noFill/>
          <a:ln/>
        </p:spPr>
        <p:txBody>
          <a:bodyPr wrap="square" lIns="0" tIns="0" rIns="0" bIns="0" rtlCol="0" anchor="t"/>
          <a:lstStyle/>
          <a:p>
            <a:pPr algn="l" marL="342900" indent="-342900">
              <a:lnSpc>
                <a:spcPts val="2500"/>
              </a:lnSpc>
              <a:buSzPct val="100000"/>
              <a:buChar char="•"/>
            </a:pPr>
            <a:r>
              <a:rPr lang="en-US" sz="1550" dirty="0">
                <a:solidFill>
                  <a:srgbClr val="272525"/>
                </a:solidFill>
                <a:latin typeface="Inter" pitchFamily="34" charset="0"/>
                <a:ea typeface="Inter" pitchFamily="34" charset="-122"/>
                <a:cs typeface="Inter" pitchFamily="34" charset="-120"/>
              </a:rPr>
              <a:t>Typed syntax trees with explicit macro syntax</a:t>
            </a:r>
            <a:endParaRPr lang="en-US" sz="1550" dirty="0"/>
          </a:p>
          <a:p>
            <a:pPr algn="l" marL="342900" indent="-342900">
              <a:lnSpc>
                <a:spcPts val="2500"/>
              </a:lnSpc>
              <a:buSzPct val="100000"/>
              <a:buChar char="•"/>
            </a:pPr>
            <a:r>
              <a:rPr lang="en-US" sz="1550" dirty="0">
                <a:solidFill>
                  <a:srgbClr val="272525"/>
                </a:solidFill>
                <a:latin typeface="Inter" pitchFamily="34" charset="0"/>
                <a:ea typeface="Inter" pitchFamily="34" charset="-122"/>
                <a:cs typeface="Inter" pitchFamily="34" charset="-120"/>
              </a:rPr>
              <a:t>Clear phase separation</a:t>
            </a:r>
            <a:endParaRPr lang="en-US" sz="1550" dirty="0"/>
          </a:p>
          <a:p>
            <a:pPr algn="l" marL="342900" indent="-342900">
              <a:lnSpc>
                <a:spcPts val="2500"/>
              </a:lnSpc>
              <a:buSzPct val="100000"/>
              <a:buChar char="•"/>
            </a:pPr>
            <a:r>
              <a:rPr lang="en-US" sz="1550" dirty="0">
                <a:solidFill>
                  <a:srgbClr val="272525"/>
                </a:solidFill>
                <a:latin typeface="Inter" pitchFamily="34" charset="0"/>
                <a:ea typeface="Inter" pitchFamily="34" charset="-122"/>
                <a:cs typeface="Inter" pitchFamily="34" charset="-120"/>
              </a:rPr>
              <a:t>More complex but safer</a:t>
            </a:r>
            <a:endParaRPr lang="en-US" sz="1550" dirty="0"/>
          </a:p>
          <a:p>
            <a:pPr algn="l" marL="342900" indent="-342900">
              <a:lnSpc>
                <a:spcPts val="2500"/>
              </a:lnSpc>
              <a:buSzPct val="100000"/>
              <a:buChar char="•"/>
            </a:pPr>
            <a:r>
              <a:rPr lang="en-US" sz="1550" dirty="0">
                <a:solidFill>
                  <a:srgbClr val="272525"/>
                </a:solidFill>
                <a:latin typeface="Inter" pitchFamily="34" charset="0"/>
                <a:ea typeface="Inter" pitchFamily="34" charset="-122"/>
                <a:cs typeface="Inter" pitchFamily="34" charset="-120"/>
              </a:rPr>
              <a:t>Structured metaprogramming with type guarantees</a:t>
            </a:r>
            <a:endParaRPr lang="en-US" sz="1550" dirty="0"/>
          </a:p>
        </p:txBody>
      </p:sp>
      <p:sp>
        <p:nvSpPr>
          <p:cNvPr id="7" name="Text 5"/>
          <p:cNvSpPr/>
          <p:nvPr/>
        </p:nvSpPr>
        <p:spPr>
          <a:xfrm>
            <a:off x="793790" y="6601574"/>
            <a:ext cx="13042821" cy="952619"/>
          </a:xfrm>
          <a:prstGeom prst="rect">
            <a:avLst/>
          </a:prstGeom>
          <a:noFill/>
          <a:ln/>
        </p:spPr>
        <p:txBody>
          <a:bodyPr wrap="square" lIns="0" tIns="0" rIns="0" bIns="0" rtlCol="0" anchor="t"/>
          <a:lstStyle/>
          <a:p>
            <a:pPr algn="l" indent="0" marL="0">
              <a:lnSpc>
                <a:spcPts val="2500"/>
              </a:lnSpc>
              <a:buNone/>
            </a:pPr>
            <a:r>
              <a:rPr lang="en-US" sz="1550" dirty="0">
                <a:solidFill>
                  <a:srgbClr val="272525"/>
                </a:solidFill>
                <a:latin typeface="Inter" pitchFamily="34" charset="0"/>
                <a:ea typeface="Inter" pitchFamily="34" charset="-122"/>
                <a:cs typeface="Inter" pitchFamily="34" charset="-120"/>
              </a:rPr>
              <a:t>Both approaches solve similar problems but with different philosophies. Zig prioritizes simplicity and uniformity. The same code works at both compile time and runtime. Scala prioritizes safety and structure. Explicit syntax trees and phase separation prevent many classes of errors. The choice reflects each language's core values: Zig's pragmatic simplicity versus Scala's type-safe rigor.</a:t>
            </a:r>
            <a:endParaRPr lang="en-US" sz="155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Text 0"/>
          <p:cNvSpPr/>
          <p:nvPr/>
        </p:nvSpPr>
        <p:spPr>
          <a:xfrm>
            <a:off x="793790" y="1992868"/>
            <a:ext cx="1066086" cy="254079"/>
          </a:xfrm>
          <a:prstGeom prst="rect">
            <a:avLst/>
          </a:prstGeom>
          <a:noFill/>
          <a:ln/>
        </p:spPr>
        <p:txBody>
          <a:bodyPr wrap="none" lIns="0" tIns="0" rIns="0" bIns="0" rtlCol="0" anchor="t"/>
          <a:lstStyle/>
          <a:p>
            <a:pPr algn="l" indent="0" marL="0">
              <a:lnSpc>
                <a:spcPts val="2000"/>
              </a:lnSpc>
              <a:buNone/>
            </a:pPr>
            <a:r>
              <a:rPr lang="en-US" sz="1250" dirty="0">
                <a:solidFill>
                  <a:srgbClr val="4950BC"/>
                </a:solidFill>
                <a:latin typeface="Inter" pitchFamily="34" charset="0"/>
                <a:ea typeface="Inter" pitchFamily="34" charset="-122"/>
                <a:cs typeface="Inter" pitchFamily="34" charset="-120"/>
              </a:rPr>
              <a:t>CONCLUSION</a:t>
            </a:r>
            <a:endParaRPr lang="en-US" sz="1250" dirty="0"/>
          </a:p>
        </p:txBody>
      </p:sp>
      <p:sp>
        <p:nvSpPr>
          <p:cNvPr id="3" name="Text 1"/>
          <p:cNvSpPr/>
          <p:nvPr/>
        </p:nvSpPr>
        <p:spPr>
          <a:xfrm>
            <a:off x="793790" y="2385774"/>
            <a:ext cx="7197923" cy="620078"/>
          </a:xfrm>
          <a:prstGeom prst="rect">
            <a:avLst/>
          </a:prstGeom>
          <a:noFill/>
          <a:ln/>
        </p:spPr>
        <p:txBody>
          <a:bodyPr wrap="none" lIns="0" tIns="0" rIns="0" bIns="0" rtlCol="0" anchor="t"/>
          <a:lstStyle/>
          <a:p>
            <a:pPr algn="l" indent="0" marL="0">
              <a:lnSpc>
                <a:spcPts val="4850"/>
              </a:lnSpc>
              <a:buNone/>
            </a:pPr>
            <a:r>
              <a:rPr lang="en-US" sz="3900" b="1" dirty="0">
                <a:solidFill>
                  <a:srgbClr val="000000"/>
                </a:solidFill>
                <a:latin typeface="Inter Bold" pitchFamily="34" charset="0"/>
                <a:ea typeface="Inter Bold" pitchFamily="34" charset="-122"/>
                <a:cs typeface="Inter Bold" pitchFamily="34" charset="-120"/>
              </a:rPr>
              <a:t>Trade-offs and Best Practices</a:t>
            </a:r>
            <a:endParaRPr lang="en-US" sz="3900" dirty="0"/>
          </a:p>
        </p:txBody>
      </p:sp>
      <p:pic>
        <p:nvPicPr>
          <p:cNvPr id="4" name="Image 0" descr="preencoded.png">    </p:cNvPr>
          <p:cNvPicPr>
            <a:picLocks noChangeAspect="1"/>
          </p:cNvPicPr>
          <p:nvPr/>
        </p:nvPicPr>
        <p:blipFill>
          <a:blip r:embed="rId1"/>
          <a:stretch>
            <a:fillRect/>
          </a:stretch>
        </p:blipFill>
        <p:spPr>
          <a:xfrm>
            <a:off x="793790" y="3526750"/>
            <a:ext cx="8308300" cy="4158258"/>
          </a:xfrm>
          <a:prstGeom prst="rect">
            <a:avLst/>
          </a:prstGeom>
        </p:spPr>
      </p:pic>
      <p:sp>
        <p:nvSpPr>
          <p:cNvPr id="5" name="Text 2"/>
          <p:cNvSpPr/>
          <p:nvPr/>
        </p:nvSpPr>
        <p:spPr>
          <a:xfrm>
            <a:off x="831182" y="5314344"/>
            <a:ext cx="1560384" cy="466871"/>
          </a:xfrm>
          <a:prstGeom prst="rect">
            <a:avLst/>
          </a:prstGeom>
          <a:noFill/>
          <a:ln/>
        </p:spPr>
        <p:txBody>
          <a:bodyPr wrap="square" lIns="0" tIns="0" rIns="0" bIns="0" rtlCol="0" anchor="t"/>
          <a:lstStyle/>
          <a:p>
            <a:pPr algn="ctr" indent="0" marL="0">
              <a:lnSpc>
                <a:spcPts val="1650"/>
              </a:lnSpc>
              <a:buNone/>
            </a:pPr>
            <a:r>
              <a:rPr lang="en-US" sz="1350" b="1" dirty="0">
                <a:solidFill>
                  <a:srgbClr val="272525"/>
                </a:solidFill>
                <a:latin typeface="Inter Bold" pitchFamily="34" charset="0"/>
                <a:ea typeface="Inter Bold" pitchFamily="34" charset="-122"/>
                <a:cs typeface="Inter Bold" pitchFamily="34" charset="-120"/>
              </a:rPr>
              <a:t>Low Runtime Complexity</a:t>
            </a:r>
            <a:endParaRPr lang="en-US" sz="1350" dirty="0"/>
          </a:p>
        </p:txBody>
      </p:sp>
      <p:sp>
        <p:nvSpPr>
          <p:cNvPr id="6" name="Text 3"/>
          <p:cNvSpPr/>
          <p:nvPr/>
        </p:nvSpPr>
        <p:spPr>
          <a:xfrm>
            <a:off x="3533064" y="7192253"/>
            <a:ext cx="2833513" cy="233436"/>
          </a:xfrm>
          <a:prstGeom prst="rect">
            <a:avLst/>
          </a:prstGeom>
          <a:noFill/>
          <a:ln/>
        </p:spPr>
        <p:txBody>
          <a:bodyPr wrap="none" lIns="0" tIns="0" rIns="0" bIns="0" rtlCol="0" anchor="t"/>
          <a:lstStyle/>
          <a:p>
            <a:pPr algn="ctr" indent="0" marL="0">
              <a:lnSpc>
                <a:spcPts val="1650"/>
              </a:lnSpc>
              <a:buNone/>
            </a:pPr>
            <a:r>
              <a:rPr lang="en-US" sz="1350" b="1" dirty="0">
                <a:solidFill>
                  <a:srgbClr val="272525"/>
                </a:solidFill>
                <a:latin typeface="Inter Bold" pitchFamily="34" charset="0"/>
                <a:ea typeface="Inter Bold" pitchFamily="34" charset="-122"/>
                <a:cs typeface="Inter Bold" pitchFamily="34" charset="-120"/>
              </a:rPr>
              <a:t>Low Compile-time Involvement</a:t>
            </a:r>
            <a:endParaRPr lang="en-US" sz="1350" dirty="0"/>
          </a:p>
        </p:txBody>
      </p:sp>
      <p:sp>
        <p:nvSpPr>
          <p:cNvPr id="7" name="Text 4"/>
          <p:cNvSpPr/>
          <p:nvPr/>
        </p:nvSpPr>
        <p:spPr>
          <a:xfrm>
            <a:off x="7496014" y="5314344"/>
            <a:ext cx="1560384" cy="466871"/>
          </a:xfrm>
          <a:prstGeom prst="rect">
            <a:avLst/>
          </a:prstGeom>
          <a:noFill/>
          <a:ln/>
        </p:spPr>
        <p:txBody>
          <a:bodyPr wrap="square" lIns="0" tIns="0" rIns="0" bIns="0" rtlCol="0" anchor="t"/>
          <a:lstStyle/>
          <a:p>
            <a:pPr algn="ctr" indent="0" marL="0">
              <a:lnSpc>
                <a:spcPts val="1650"/>
              </a:lnSpc>
              <a:buNone/>
            </a:pPr>
            <a:r>
              <a:rPr lang="en-US" sz="1350" b="1" dirty="0">
                <a:solidFill>
                  <a:srgbClr val="272525"/>
                </a:solidFill>
                <a:latin typeface="Inter Bold" pitchFamily="34" charset="0"/>
                <a:ea typeface="Inter Bold" pitchFamily="34" charset="-122"/>
                <a:cs typeface="Inter Bold" pitchFamily="34" charset="-120"/>
              </a:rPr>
              <a:t>High Runtime Complexity</a:t>
            </a:r>
            <a:endParaRPr lang="en-US" sz="1350" dirty="0"/>
          </a:p>
        </p:txBody>
      </p:sp>
      <p:sp>
        <p:nvSpPr>
          <p:cNvPr id="8" name="Text 5"/>
          <p:cNvSpPr/>
          <p:nvPr/>
        </p:nvSpPr>
        <p:spPr>
          <a:xfrm>
            <a:off x="3731094" y="3697417"/>
            <a:ext cx="2428114" cy="233435"/>
          </a:xfrm>
          <a:prstGeom prst="rect">
            <a:avLst/>
          </a:prstGeom>
          <a:noFill/>
          <a:ln/>
        </p:spPr>
        <p:txBody>
          <a:bodyPr wrap="none" lIns="0" tIns="0" rIns="0" bIns="0" rtlCol="0" anchor="t"/>
          <a:lstStyle/>
          <a:p>
            <a:pPr algn="ctr" indent="0" marL="0">
              <a:lnSpc>
                <a:spcPts val="1650"/>
              </a:lnSpc>
              <a:buNone/>
            </a:pPr>
            <a:r>
              <a:rPr lang="en-US" sz="1350" b="1" dirty="0">
                <a:solidFill>
                  <a:srgbClr val="272525"/>
                </a:solidFill>
                <a:latin typeface="Inter Bold" pitchFamily="34" charset="0"/>
                <a:ea typeface="Inter Bold" pitchFamily="34" charset="-122"/>
                <a:cs typeface="Inter Bold" pitchFamily="34" charset="-120"/>
              </a:rPr>
              <a:t>High Compile-time Control</a:t>
            </a:r>
            <a:endParaRPr lang="en-US" sz="1350" dirty="0"/>
          </a:p>
        </p:txBody>
      </p:sp>
      <p:sp>
        <p:nvSpPr>
          <p:cNvPr id="9" name="Text 6"/>
          <p:cNvSpPr/>
          <p:nvPr/>
        </p:nvSpPr>
        <p:spPr>
          <a:xfrm>
            <a:off x="3121958" y="6268110"/>
            <a:ext cx="1601884" cy="373496"/>
          </a:xfrm>
          <a:prstGeom prst="rect">
            <a:avLst/>
          </a:prstGeom>
          <a:noFill/>
          <a:ln/>
        </p:spPr>
        <p:txBody>
          <a:bodyPr wrap="square" lIns="0" tIns="0" rIns="0" bIns="0" rtlCol="0" anchor="t"/>
          <a:lstStyle/>
          <a:p>
            <a:pPr algn="ctr" indent="0" marL="0">
              <a:lnSpc>
                <a:spcPts val="1350"/>
              </a:lnSpc>
              <a:buNone/>
            </a:pPr>
            <a:r>
              <a:rPr lang="en-US" sz="1050" dirty="0">
                <a:solidFill>
                  <a:srgbClr val="272525"/>
                </a:solidFill>
                <a:latin typeface="Inter" pitchFamily="34" charset="0"/>
                <a:ea typeface="Inter" pitchFamily="34" charset="-122"/>
                <a:cs typeface="Inter" pitchFamily="34" charset="-120"/>
              </a:rPr>
              <a:t>Runtime: Normal Syntax &amp; Execution</a:t>
            </a:r>
            <a:endParaRPr lang="en-US" sz="1050" dirty="0"/>
          </a:p>
        </p:txBody>
      </p:sp>
      <p:pic>
        <p:nvPicPr>
          <p:cNvPr id="10" name="Image 1" descr="preencoded.png">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3757939" y="5903898"/>
            <a:ext cx="232397" cy="232397"/>
          </a:xfrm>
          <a:prstGeom prst="rect">
            <a:avLst/>
          </a:prstGeom>
        </p:spPr>
      </p:pic>
      <p:sp>
        <p:nvSpPr>
          <p:cNvPr id="11" name="Text 7"/>
          <p:cNvSpPr/>
          <p:nvPr/>
        </p:nvSpPr>
        <p:spPr>
          <a:xfrm>
            <a:off x="5321436" y="6276410"/>
            <a:ext cx="1601884" cy="373496"/>
          </a:xfrm>
          <a:prstGeom prst="rect">
            <a:avLst/>
          </a:prstGeom>
          <a:noFill/>
          <a:ln/>
        </p:spPr>
        <p:txBody>
          <a:bodyPr wrap="square" lIns="0" tIns="0" rIns="0" bIns="0" rtlCol="0" anchor="t"/>
          <a:lstStyle/>
          <a:p>
            <a:pPr algn="ctr" indent="0" marL="0">
              <a:lnSpc>
                <a:spcPts val="1350"/>
              </a:lnSpc>
              <a:buNone/>
            </a:pPr>
            <a:r>
              <a:rPr lang="en-US" sz="1050" dirty="0">
                <a:solidFill>
                  <a:srgbClr val="272525"/>
                </a:solidFill>
                <a:latin typeface="Inter" pitchFamily="34" charset="0"/>
                <a:ea typeface="Inter" pitchFamily="34" charset="-122"/>
                <a:cs typeface="Inter" pitchFamily="34" charset="-120"/>
              </a:rPr>
              <a:t>Runtime: Business Logic &amp; Effects</a:t>
            </a:r>
            <a:endParaRPr lang="en-US" sz="1050" dirty="0"/>
          </a:p>
        </p:txBody>
      </p:sp>
      <p:pic>
        <p:nvPicPr>
          <p:cNvPr id="12" name="Image 2" descr="preencoded.png">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6006179" y="5908826"/>
            <a:ext cx="232398" cy="232397"/>
          </a:xfrm>
          <a:prstGeom prst="rect">
            <a:avLst/>
          </a:prstGeom>
        </p:spPr>
      </p:pic>
      <p:sp>
        <p:nvSpPr>
          <p:cNvPr id="13" name="Text 8"/>
          <p:cNvSpPr/>
          <p:nvPr/>
        </p:nvSpPr>
        <p:spPr>
          <a:xfrm>
            <a:off x="5321436" y="4879637"/>
            <a:ext cx="1601884" cy="373496"/>
          </a:xfrm>
          <a:prstGeom prst="rect">
            <a:avLst/>
          </a:prstGeom>
          <a:noFill/>
          <a:ln/>
        </p:spPr>
        <p:txBody>
          <a:bodyPr wrap="square" lIns="0" tIns="0" rIns="0" bIns="0" rtlCol="0" anchor="t"/>
          <a:lstStyle/>
          <a:p>
            <a:pPr algn="ctr" indent="0" marL="0">
              <a:lnSpc>
                <a:spcPts val="1350"/>
              </a:lnSpc>
              <a:buNone/>
            </a:pPr>
            <a:r>
              <a:rPr lang="en-US" sz="1050" dirty="0">
                <a:solidFill>
                  <a:srgbClr val="272525"/>
                </a:solidFill>
                <a:latin typeface="Inter" pitchFamily="34" charset="0"/>
                <a:ea typeface="Inter" pitchFamily="34" charset="-122"/>
                <a:cs typeface="Inter" pitchFamily="34" charset="-120"/>
              </a:rPr>
              <a:t>Compile-time: Type Safety &amp; Checks</a:t>
            </a:r>
            <a:endParaRPr lang="en-US" sz="1050" dirty="0"/>
          </a:p>
        </p:txBody>
      </p:sp>
      <p:pic>
        <p:nvPicPr>
          <p:cNvPr id="14" name="Image 3" descr="preencoded.png">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6006179" y="4373342"/>
            <a:ext cx="232398" cy="232397"/>
          </a:xfrm>
          <a:prstGeom prst="rect">
            <a:avLst/>
          </a:prstGeom>
        </p:spPr>
      </p:pic>
      <p:sp>
        <p:nvSpPr>
          <p:cNvPr id="15" name="Text 9"/>
          <p:cNvSpPr/>
          <p:nvPr/>
        </p:nvSpPr>
        <p:spPr>
          <a:xfrm>
            <a:off x="3072159" y="4879637"/>
            <a:ext cx="1601884" cy="373496"/>
          </a:xfrm>
          <a:prstGeom prst="rect">
            <a:avLst/>
          </a:prstGeom>
          <a:noFill/>
          <a:ln/>
        </p:spPr>
        <p:txBody>
          <a:bodyPr wrap="square" lIns="0" tIns="0" rIns="0" bIns="0" rtlCol="0" anchor="t"/>
          <a:lstStyle/>
          <a:p>
            <a:pPr algn="ctr" indent="0" marL="0">
              <a:lnSpc>
                <a:spcPts val="1350"/>
              </a:lnSpc>
              <a:buNone/>
            </a:pPr>
            <a:r>
              <a:rPr lang="en-US" sz="1050" dirty="0">
                <a:solidFill>
                  <a:srgbClr val="272525"/>
                </a:solidFill>
                <a:latin typeface="Inter" pitchFamily="34" charset="0"/>
                <a:ea typeface="Inter" pitchFamily="34" charset="-122"/>
                <a:cs typeface="Inter" pitchFamily="34" charset="-120"/>
              </a:rPr>
              <a:t>Compile-time: Macro Syntax &amp; Codegen</a:t>
            </a:r>
            <a:endParaRPr lang="en-US" sz="1050" dirty="0"/>
          </a:p>
        </p:txBody>
      </p:sp>
      <p:pic>
        <p:nvPicPr>
          <p:cNvPr id="16" name="Image 4" descr="preencoded.png">    </p:cNvPr>
          <p:cNvPicPr>
            <a:picLocks noChangeAspect="1"/>
          </p:cNvPicPr>
          <p:nvPr/>
        </p:nvPicPr>
        <p:blipFill>
          <a:blip r:embed="rId8">
            <a:extLst>
              <a:ext uri="{96DAC541-7B7A-43D3-8B79-37D633B846F1}">
                <asvg:svgBlip xmlns:asvg="http://schemas.microsoft.com/office/drawing/2016/SVG/main" r:embed="rId9"/>
              </a:ext>
            </a:extLst>
          </a:blip>
          <a:stretch>
            <a:fillRect/>
          </a:stretch>
        </p:blipFill>
        <p:spPr>
          <a:xfrm>
            <a:off x="3756902" y="4373342"/>
            <a:ext cx="232398" cy="232397"/>
          </a:xfrm>
          <a:prstGeom prst="rect">
            <a:avLst/>
          </a:prstGeom>
        </p:spPr>
      </p:pic>
      <p:sp>
        <p:nvSpPr>
          <p:cNvPr id="17" name="Text 10"/>
          <p:cNvSpPr/>
          <p:nvPr/>
        </p:nvSpPr>
        <p:spPr>
          <a:xfrm>
            <a:off x="793790" y="7769539"/>
            <a:ext cx="8308300" cy="952619"/>
          </a:xfrm>
          <a:prstGeom prst="rect">
            <a:avLst/>
          </a:prstGeom>
          <a:noFill/>
          <a:ln/>
        </p:spPr>
        <p:txBody>
          <a:bodyPr wrap="square" lIns="0" tIns="0" rIns="0" bIns="0" rtlCol="0" anchor="t"/>
          <a:lstStyle/>
          <a:p>
            <a:pPr algn="l" indent="0" marL="0">
              <a:lnSpc>
                <a:spcPts val="2500"/>
              </a:lnSpc>
              <a:buNone/>
            </a:pPr>
            <a:r>
              <a:rPr lang="en-US" sz="1550" dirty="0">
                <a:solidFill>
                  <a:srgbClr val="272525"/>
                </a:solidFill>
                <a:latin typeface="Inter" pitchFamily="34" charset="0"/>
                <a:ea typeface="Inter" pitchFamily="34" charset="-122"/>
                <a:cs typeface="Inter" pitchFamily="34" charset="-120"/>
              </a:rPr>
              <a:t>Scala uses one language with two phases. Normal syntax describes runtime behavior. Macro syntax describes compile-time code generation. This separation maintains clarity and safety.</a:t>
            </a:r>
            <a:endParaRPr lang="en-US" sz="1550" dirty="0"/>
          </a:p>
        </p:txBody>
      </p:sp>
      <p:sp>
        <p:nvSpPr>
          <p:cNvPr id="18" name="Text 11"/>
          <p:cNvSpPr/>
          <p:nvPr/>
        </p:nvSpPr>
        <p:spPr>
          <a:xfrm>
            <a:off x="9593818" y="3501866"/>
            <a:ext cx="2799636" cy="310158"/>
          </a:xfrm>
          <a:prstGeom prst="rect">
            <a:avLst/>
          </a:prstGeom>
          <a:noFill/>
          <a:ln/>
        </p:spPr>
        <p:txBody>
          <a:bodyPr wrap="none" lIns="0" tIns="0" rIns="0" bIns="0" rtlCol="0" anchor="t"/>
          <a:lstStyle/>
          <a:p>
            <a:pPr algn="l" indent="0" marL="0">
              <a:lnSpc>
                <a:spcPts val="2400"/>
              </a:lnSpc>
              <a:buNone/>
            </a:pPr>
            <a:r>
              <a:rPr lang="en-US" sz="1950" b="1" dirty="0">
                <a:solidFill>
                  <a:srgbClr val="000000"/>
                </a:solidFill>
                <a:latin typeface="Inter Bold" pitchFamily="34" charset="0"/>
                <a:ea typeface="Inter Bold" pitchFamily="34" charset="-122"/>
                <a:cs typeface="Inter Bold" pitchFamily="34" charset="-120"/>
              </a:rPr>
              <a:t>Limitations to Consider</a:t>
            </a:r>
            <a:endParaRPr lang="en-US" sz="1950" dirty="0"/>
          </a:p>
        </p:txBody>
      </p:sp>
      <p:sp>
        <p:nvSpPr>
          <p:cNvPr id="19" name="Text 12"/>
          <p:cNvSpPr/>
          <p:nvPr/>
        </p:nvSpPr>
        <p:spPr>
          <a:xfrm>
            <a:off x="9593818" y="4010382"/>
            <a:ext cx="4250293" cy="1905354"/>
          </a:xfrm>
          <a:prstGeom prst="rect">
            <a:avLst/>
          </a:prstGeom>
          <a:noFill/>
          <a:ln/>
        </p:spPr>
        <p:txBody>
          <a:bodyPr wrap="square" lIns="0" tIns="0" rIns="0" bIns="0" rtlCol="0" anchor="t"/>
          <a:lstStyle/>
          <a:p>
            <a:pPr algn="l" marL="342900" indent="-342900">
              <a:lnSpc>
                <a:spcPts val="2500"/>
              </a:lnSpc>
              <a:buSzPct val="100000"/>
              <a:buChar char="•"/>
            </a:pPr>
            <a:r>
              <a:rPr lang="en-US" sz="1550" dirty="0">
                <a:solidFill>
                  <a:srgbClr val="272525"/>
                </a:solidFill>
                <a:latin typeface="Inter" pitchFamily="34" charset="0"/>
                <a:ea typeface="Inter" pitchFamily="34" charset="-122"/>
                <a:cs typeface="Inter" pitchFamily="34" charset="-120"/>
              </a:rPr>
              <a:t>Cannot access runtime data or perform I/O operations</a:t>
            </a:r>
            <a:endParaRPr lang="en-US" sz="1550" dirty="0"/>
          </a:p>
          <a:p>
            <a:pPr algn="l" marL="342900" indent="-342900">
              <a:lnSpc>
                <a:spcPts val="2500"/>
              </a:lnSpc>
              <a:buSzPct val="100000"/>
              <a:buChar char="•"/>
            </a:pPr>
            <a:r>
              <a:rPr lang="en-US" sz="1550" dirty="0">
                <a:solidFill>
                  <a:srgbClr val="272525"/>
                </a:solidFill>
                <a:latin typeface="Inter" pitchFamily="34" charset="0"/>
                <a:ea typeface="Inter" pitchFamily="34" charset="-122"/>
                <a:cs typeface="Inter" pitchFamily="34" charset="-120"/>
              </a:rPr>
              <a:t>Increase compilation time and codebase complexity</a:t>
            </a:r>
            <a:endParaRPr lang="en-US" sz="1550" dirty="0"/>
          </a:p>
          <a:p>
            <a:pPr algn="l" marL="342900" indent="-342900">
              <a:lnSpc>
                <a:spcPts val="2500"/>
              </a:lnSpc>
              <a:buSzPct val="100000"/>
              <a:buChar char="•"/>
            </a:pPr>
            <a:r>
              <a:rPr lang="en-US" sz="1550" dirty="0">
                <a:solidFill>
                  <a:srgbClr val="272525"/>
                </a:solidFill>
                <a:latin typeface="Inter" pitchFamily="34" charset="0"/>
                <a:ea typeface="Inter" pitchFamily="34" charset="-122"/>
                <a:cs typeface="Inter" pitchFamily="34" charset="-120"/>
              </a:rPr>
              <a:t>Should be used carefully, only when simpler solutions fall short</a:t>
            </a:r>
            <a:endParaRPr lang="en-US" sz="1550" dirty="0"/>
          </a:p>
        </p:txBody>
      </p:sp>
      <p:sp>
        <p:nvSpPr>
          <p:cNvPr id="20" name="Text 13"/>
          <p:cNvSpPr/>
          <p:nvPr/>
        </p:nvSpPr>
        <p:spPr>
          <a:xfrm>
            <a:off x="9593818" y="6114094"/>
            <a:ext cx="2480905" cy="310158"/>
          </a:xfrm>
          <a:prstGeom prst="rect">
            <a:avLst/>
          </a:prstGeom>
          <a:noFill/>
          <a:ln/>
        </p:spPr>
        <p:txBody>
          <a:bodyPr wrap="none" lIns="0" tIns="0" rIns="0" bIns="0" rtlCol="0" anchor="t"/>
          <a:lstStyle/>
          <a:p>
            <a:pPr algn="l" indent="0" marL="0">
              <a:lnSpc>
                <a:spcPts val="2400"/>
              </a:lnSpc>
              <a:buNone/>
            </a:pPr>
            <a:r>
              <a:rPr lang="en-US" sz="1950" b="1" dirty="0">
                <a:solidFill>
                  <a:srgbClr val="000000"/>
                </a:solidFill>
                <a:latin typeface="Inter Bold" pitchFamily="34" charset="0"/>
                <a:ea typeface="Inter Bold" pitchFamily="34" charset="-122"/>
                <a:cs typeface="Inter Bold" pitchFamily="34" charset="-120"/>
              </a:rPr>
              <a:t>Conclusion</a:t>
            </a:r>
            <a:endParaRPr lang="en-US" sz="1950" dirty="0"/>
          </a:p>
        </p:txBody>
      </p:sp>
      <p:sp>
        <p:nvSpPr>
          <p:cNvPr id="21" name="Text 14"/>
          <p:cNvSpPr/>
          <p:nvPr/>
        </p:nvSpPr>
        <p:spPr>
          <a:xfrm>
            <a:off x="9593818" y="6622610"/>
            <a:ext cx="4250293" cy="1270159"/>
          </a:xfrm>
          <a:prstGeom prst="rect">
            <a:avLst/>
          </a:prstGeom>
          <a:noFill/>
          <a:ln/>
        </p:spPr>
        <p:txBody>
          <a:bodyPr wrap="square" lIns="0" tIns="0" rIns="0" bIns="0" rtlCol="0" anchor="t"/>
          <a:lstStyle/>
          <a:p>
            <a:pPr algn="l" indent="0" marL="0">
              <a:lnSpc>
                <a:spcPts val="2500"/>
              </a:lnSpc>
              <a:buNone/>
            </a:pPr>
            <a:r>
              <a:rPr lang="en-US" sz="1550" dirty="0">
                <a:solidFill>
                  <a:srgbClr val="272525"/>
                </a:solidFill>
                <a:latin typeface="Inter" pitchFamily="34" charset="0"/>
                <a:ea typeface="Inter" pitchFamily="34" charset="-122"/>
                <a:cs typeface="Inter" pitchFamily="34" charset="-120"/>
              </a:rPr>
              <a:t>In summary, macros allow Scala to move work from runtime to compile time, improving safety, performance, and expressiveness when used correctly.</a:t>
            </a:r>
            <a:endParaRPr lang="en-US" sz="155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(16:9)</PresentationFormat>
  <Paragraphs>0</Paragraphs>
  <Slides>7</Slides>
  <Notes>7</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7</vt:i4>
      </vt:variant>
    </vt:vector>
  </HeadingPairs>
  <TitlesOfParts>
    <vt:vector size="10" baseType="lpstr">
      <vt:lpstr>Arial</vt:lpstr>
      <vt:lpstr>Calibri</vt:lpstr>
      <vt:lpstr>Office Theme</vt:lpstr>
      <vt:lpstr>Slide 1</vt:lpstr>
      <vt:lpstr>Slide 2</vt:lpstr>
      <vt:lpstr>Slide 3</vt:lpstr>
      <vt:lpstr>Slide 4</vt:lpstr>
      <vt:lpstr>Slide 5</vt:lpstr>
      <vt:lpstr>Slide 6</vt:lpstr>
      <vt:lpstr>Slide 7</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lastModifiedBy/>
  <cp:revision>1</cp:revision>
  <dcterms:created xsi:type="dcterms:W3CDTF">2026-01-31T23:13:50Z</dcterms:created>
  <dcterms:modified xsi:type="dcterms:W3CDTF">2026-01-31T23:13:50Z</dcterms:modified>
</cp:coreProperties>
</file>